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35"/>
  </p:notesMasterIdLst>
  <p:sldIdLst>
    <p:sldId id="256" r:id="rId2"/>
    <p:sldId id="311" r:id="rId3"/>
    <p:sldId id="482" r:id="rId4"/>
    <p:sldId id="488" r:id="rId5"/>
    <p:sldId id="489" r:id="rId6"/>
    <p:sldId id="475" r:id="rId7"/>
    <p:sldId id="476" r:id="rId8"/>
    <p:sldId id="285" r:id="rId9"/>
    <p:sldId id="474" r:id="rId10"/>
    <p:sldId id="342" r:id="rId11"/>
    <p:sldId id="294" r:id="rId12"/>
    <p:sldId id="345" r:id="rId13"/>
    <p:sldId id="346" r:id="rId14"/>
    <p:sldId id="360" r:id="rId15"/>
    <p:sldId id="361" r:id="rId16"/>
    <p:sldId id="292" r:id="rId17"/>
    <p:sldId id="258" r:id="rId18"/>
    <p:sldId id="259" r:id="rId19"/>
    <p:sldId id="483" r:id="rId20"/>
    <p:sldId id="268" r:id="rId21"/>
    <p:sldId id="271" r:id="rId22"/>
    <p:sldId id="312" r:id="rId23"/>
    <p:sldId id="490" r:id="rId24"/>
    <p:sldId id="491" r:id="rId25"/>
    <p:sldId id="492" r:id="rId26"/>
    <p:sldId id="477" r:id="rId27"/>
    <p:sldId id="478" r:id="rId28"/>
    <p:sldId id="479" r:id="rId29"/>
    <p:sldId id="480" r:id="rId30"/>
    <p:sldId id="481" r:id="rId31"/>
    <p:sldId id="269" r:id="rId32"/>
    <p:sldId id="272" r:id="rId33"/>
    <p:sldId id="263" r:id="rId3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6" autoAdjust="0"/>
    <p:restoredTop sz="91698" autoAdjust="0"/>
  </p:normalViewPr>
  <p:slideViewPr>
    <p:cSldViewPr snapToGrid="0">
      <p:cViewPr varScale="1">
        <p:scale>
          <a:sx n="54" d="100"/>
          <a:sy n="54" d="100"/>
        </p:scale>
        <p:origin x="114" y="1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NEPO\Dropbox\_Urbis\Censos_00_10\migracao_dados_gerais_2000_2010\bruto\Pasta2.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NEPO\Dropbox\_Urbis\Censos_00_10\migracao_dados_gerais_2000_2010\bruto\Pasta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NEPO\Dropbox\_Urbis\Censos_00_10\migracao_dados_gerais_2000_2010\bruto\Pasta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NEPO\Dropbox\_Urbis\Censos_00_10\migracao_dados_gerais_2000_2010\bruto\Pasta2.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ricar\Dropbox\__Ricardo-documentos-rg-cpf\_concursos\2017_UFRGS\Des_Regional\Planej_Urbano\documentacao\projeto\Dados\Domicilio_uso_ocasional_2000_2010_tabela797.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pt-BR" sz="1400" b="1" i="0" baseline="0" dirty="0"/>
              <a:t>População total</a:t>
            </a:r>
            <a:endParaRPr lang="pt-BR" sz="1800" b="1" i="0" baseline="0" dirty="0"/>
          </a:p>
        </c:rich>
      </c:tx>
      <c:overlay val="0"/>
    </c:title>
    <c:autoTitleDeleted val="0"/>
    <c:plotArea>
      <c:layout>
        <c:manualLayout>
          <c:layoutTarget val="inner"/>
          <c:xMode val="edge"/>
          <c:yMode val="edge"/>
          <c:x val="0.10314685314685319"/>
          <c:y val="0.14318181818181819"/>
          <c:w val="0.86013986013986365"/>
          <c:h val="0.69318181818182345"/>
        </c:manualLayout>
      </c:layout>
      <c:barChart>
        <c:barDir val="bar"/>
        <c:grouping val="clustered"/>
        <c:varyColors val="0"/>
        <c:ser>
          <c:idx val="1"/>
          <c:order val="0"/>
          <c:tx>
            <c:strRef>
              <c:f>'02_AP_Pop_fora_TDM (2)'!$A$14</c:f>
              <c:strCache>
                <c:ptCount val="1"/>
                <c:pt idx="0">
                  <c:v>Mulheres</c:v>
                </c:pt>
              </c:strCache>
            </c:strRef>
          </c:tx>
          <c:invertIfNegative val="0"/>
          <c:cat>
            <c:strRef>
              <c:f>'02_AP_Pop_fora_TDM (2)'!$A$26:$A$32</c:f>
              <c:strCache>
                <c:ptCount val="7"/>
                <c:pt idx="0">
                  <c:v>0-9</c:v>
                </c:pt>
                <c:pt idx="1">
                  <c:v>10-19</c:v>
                </c:pt>
                <c:pt idx="2">
                  <c:v>20-29</c:v>
                </c:pt>
                <c:pt idx="3">
                  <c:v>30-39</c:v>
                </c:pt>
                <c:pt idx="4">
                  <c:v>40-49</c:v>
                </c:pt>
                <c:pt idx="5">
                  <c:v>50-59</c:v>
                </c:pt>
                <c:pt idx="6">
                  <c:v>60+</c:v>
                </c:pt>
              </c:strCache>
            </c:strRef>
          </c:cat>
          <c:val>
            <c:numRef>
              <c:f>'02_AP_Pop_fora_TDM (2)'!$S$14:$S$20</c:f>
              <c:numCache>
                <c:formatCode>General</c:formatCode>
                <c:ptCount val="7"/>
                <c:pt idx="0">
                  <c:v>9.911005225945285</c:v>
                </c:pt>
                <c:pt idx="1">
                  <c:v>10.395942207193364</c:v>
                </c:pt>
                <c:pt idx="2">
                  <c:v>10.76391023670458</c:v>
                </c:pt>
                <c:pt idx="3">
                  <c:v>7.8067937288656646</c:v>
                </c:pt>
                <c:pt idx="4">
                  <c:v>4.8556716876729178</c:v>
                </c:pt>
                <c:pt idx="5">
                  <c:v>2.7631417153396876</c:v>
                </c:pt>
                <c:pt idx="6">
                  <c:v>2.1693821088226262</c:v>
                </c:pt>
              </c:numCache>
            </c:numRef>
          </c:val>
          <c:extLst>
            <c:ext xmlns:c16="http://schemas.microsoft.com/office/drawing/2014/chart" uri="{C3380CC4-5D6E-409C-BE32-E72D297353CC}">
              <c16:uniqueId val="{00000000-4269-4D26-9D12-1FCABBADB3C1}"/>
            </c:ext>
          </c:extLst>
        </c:ser>
        <c:ser>
          <c:idx val="0"/>
          <c:order val="1"/>
          <c:tx>
            <c:strRef>
              <c:f>'02_AP_Pop_fora_TDM (2)'!$A$7</c:f>
              <c:strCache>
                <c:ptCount val="1"/>
                <c:pt idx="0">
                  <c:v>Homens</c:v>
                </c:pt>
              </c:strCache>
            </c:strRef>
          </c:tx>
          <c:invertIfNegative val="0"/>
          <c:cat>
            <c:strRef>
              <c:f>'02_AP_Pop_fora_TDM (2)'!$A$26:$A$32</c:f>
              <c:strCache>
                <c:ptCount val="7"/>
                <c:pt idx="0">
                  <c:v>0-9</c:v>
                </c:pt>
                <c:pt idx="1">
                  <c:v>10-19</c:v>
                </c:pt>
                <c:pt idx="2">
                  <c:v>20-29</c:v>
                </c:pt>
                <c:pt idx="3">
                  <c:v>30-39</c:v>
                </c:pt>
                <c:pt idx="4">
                  <c:v>40-49</c:v>
                </c:pt>
                <c:pt idx="5">
                  <c:v>50-59</c:v>
                </c:pt>
                <c:pt idx="6">
                  <c:v>60+</c:v>
                </c:pt>
              </c:strCache>
            </c:strRef>
          </c:cat>
          <c:val>
            <c:numRef>
              <c:f>'02_AP_Pop_fora_TDM (2)'!$S$7:$S$13</c:f>
              <c:numCache>
                <c:formatCode>General</c:formatCode>
                <c:ptCount val="7"/>
                <c:pt idx="0">
                  <c:v>-10.290654780202891</c:v>
                </c:pt>
                <c:pt idx="1">
                  <c:v>-10.290962188748848</c:v>
                </c:pt>
                <c:pt idx="2">
                  <c:v>-10.784967722102671</c:v>
                </c:pt>
                <c:pt idx="3">
                  <c:v>-8.3595142944973944</c:v>
                </c:pt>
                <c:pt idx="4">
                  <c:v>-5.5714724869351393</c:v>
                </c:pt>
                <c:pt idx="5">
                  <c:v>-3.3217030433446042</c:v>
                </c:pt>
                <c:pt idx="6">
                  <c:v>-2.7148785736243468</c:v>
                </c:pt>
              </c:numCache>
            </c:numRef>
          </c:val>
          <c:extLst>
            <c:ext xmlns:c16="http://schemas.microsoft.com/office/drawing/2014/chart" uri="{C3380CC4-5D6E-409C-BE32-E72D297353CC}">
              <c16:uniqueId val="{00000001-4269-4D26-9D12-1FCABBADB3C1}"/>
            </c:ext>
          </c:extLst>
        </c:ser>
        <c:dLbls>
          <c:showLegendKey val="0"/>
          <c:showVal val="0"/>
          <c:showCatName val="0"/>
          <c:showSerName val="0"/>
          <c:showPercent val="0"/>
          <c:showBubbleSize val="0"/>
        </c:dLbls>
        <c:gapWidth val="0"/>
        <c:overlap val="100"/>
        <c:axId val="140395648"/>
        <c:axId val="140397184"/>
      </c:barChart>
      <c:catAx>
        <c:axId val="140395648"/>
        <c:scaling>
          <c:orientation val="minMax"/>
        </c:scaling>
        <c:delete val="0"/>
        <c:axPos val="l"/>
        <c:numFmt formatCode="General" sourceLinked="1"/>
        <c:majorTickMark val="out"/>
        <c:minorTickMark val="none"/>
        <c:tickLblPos val="low"/>
        <c:txPr>
          <a:bodyPr rot="0" vert="horz"/>
          <a:lstStyle/>
          <a:p>
            <a:pPr>
              <a:defRPr/>
            </a:pPr>
            <a:endParaRPr lang="pt-BR"/>
          </a:p>
        </c:txPr>
        <c:crossAx val="140397184"/>
        <c:crosses val="autoZero"/>
        <c:auto val="1"/>
        <c:lblAlgn val="ctr"/>
        <c:lblOffset val="100"/>
        <c:tickLblSkip val="1"/>
        <c:tickMarkSkip val="1"/>
        <c:noMultiLvlLbl val="0"/>
      </c:catAx>
      <c:valAx>
        <c:axId val="140397184"/>
        <c:scaling>
          <c:orientation val="minMax"/>
          <c:max val="20"/>
          <c:min val="-20"/>
        </c:scaling>
        <c:delete val="0"/>
        <c:axPos val="b"/>
        <c:majorGridlines/>
        <c:numFmt formatCode="#,##0_);#,##0" sourceLinked="0"/>
        <c:majorTickMark val="out"/>
        <c:minorTickMark val="none"/>
        <c:tickLblPos val="nextTo"/>
        <c:txPr>
          <a:bodyPr rot="0" vert="horz"/>
          <a:lstStyle/>
          <a:p>
            <a:pPr>
              <a:defRPr/>
            </a:pPr>
            <a:endParaRPr lang="pt-BR"/>
          </a:p>
        </c:txPr>
        <c:crossAx val="140395648"/>
        <c:crosses val="autoZero"/>
        <c:crossBetween val="between"/>
      </c:valAx>
      <c:spPr>
        <a:solidFill>
          <a:schemeClr val="bg1">
            <a:lumMod val="85000"/>
          </a:schemeClr>
        </a:solidFill>
      </c:spPr>
    </c:plotArea>
    <c:legend>
      <c:legendPos val="b"/>
      <c:layout>
        <c:manualLayout>
          <c:xMode val="edge"/>
          <c:yMode val="edge"/>
          <c:x val="0.30083411900760343"/>
          <c:y val="0.91827238223619179"/>
          <c:w val="0.45857912826800135"/>
          <c:h val="7.2727272727272793E-2"/>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100" b="1" i="0" u="none" strike="noStrike" kern="1200" baseline="0">
                <a:solidFill>
                  <a:sysClr val="windowText" lastClr="000000"/>
                </a:solidFill>
                <a:latin typeface="+mn-lt"/>
                <a:ea typeface="+mn-ea"/>
                <a:cs typeface="+mn-cs"/>
              </a:defRPr>
            </a:pPr>
            <a:r>
              <a:rPr lang="pt-BR" sz="1100" b="1" i="0" baseline="0" dirty="0"/>
              <a:t>Não migrantes (naturais do município)</a:t>
            </a:r>
          </a:p>
        </c:rich>
      </c:tx>
      <c:layout>
        <c:manualLayout>
          <c:xMode val="edge"/>
          <c:yMode val="edge"/>
          <c:x val="0.22750000000000001"/>
          <c:y val="2.9597586608727848E-2"/>
        </c:manualLayout>
      </c:layout>
      <c:overlay val="0"/>
    </c:title>
    <c:autoTitleDeleted val="0"/>
    <c:plotArea>
      <c:layout>
        <c:manualLayout>
          <c:layoutTarget val="inner"/>
          <c:xMode val="edge"/>
          <c:yMode val="edge"/>
          <c:x val="0.10314685314685319"/>
          <c:y val="0.14318181818181819"/>
          <c:w val="0.86013986013986365"/>
          <c:h val="0.693181818181825"/>
        </c:manualLayout>
      </c:layout>
      <c:barChart>
        <c:barDir val="bar"/>
        <c:grouping val="clustered"/>
        <c:varyColors val="0"/>
        <c:ser>
          <c:idx val="1"/>
          <c:order val="0"/>
          <c:tx>
            <c:strRef>
              <c:f>'02_AP_Pop_fora_TDM (2)'!$A$14</c:f>
              <c:strCache>
                <c:ptCount val="1"/>
                <c:pt idx="0">
                  <c:v>Mulheres</c:v>
                </c:pt>
              </c:strCache>
            </c:strRef>
          </c:tx>
          <c:invertIfNegative val="0"/>
          <c:cat>
            <c:strRef>
              <c:f>'02_AP_Pop_fora_TDM (2)'!$A$26:$A$32</c:f>
              <c:strCache>
                <c:ptCount val="7"/>
                <c:pt idx="0">
                  <c:v>0-9</c:v>
                </c:pt>
                <c:pt idx="1">
                  <c:v>10-19</c:v>
                </c:pt>
                <c:pt idx="2">
                  <c:v>20-29</c:v>
                </c:pt>
                <c:pt idx="3">
                  <c:v>30-39</c:v>
                </c:pt>
                <c:pt idx="4">
                  <c:v>40-49</c:v>
                </c:pt>
                <c:pt idx="5">
                  <c:v>50-59</c:v>
                </c:pt>
                <c:pt idx="6">
                  <c:v>60+</c:v>
                </c:pt>
              </c:strCache>
            </c:strRef>
          </c:cat>
          <c:val>
            <c:numRef>
              <c:f>'02_AP_Pop_fora_TDM (2)'!$U$14:$U$20</c:f>
              <c:numCache>
                <c:formatCode>General</c:formatCode>
                <c:ptCount val="7"/>
                <c:pt idx="0">
                  <c:v>18.248097533917644</c:v>
                </c:pt>
                <c:pt idx="1">
                  <c:v>14.419610122677247</c:v>
                </c:pt>
                <c:pt idx="2">
                  <c:v>9.0543328356337724</c:v>
                </c:pt>
                <c:pt idx="3">
                  <c:v>3.893834224253546</c:v>
                </c:pt>
                <c:pt idx="4">
                  <c:v>1.6572255718795947</c:v>
                </c:pt>
                <c:pt idx="5">
                  <c:v>0.88370166900319536</c:v>
                </c:pt>
                <c:pt idx="6">
                  <c:v>0.45400838110869246</c:v>
                </c:pt>
              </c:numCache>
            </c:numRef>
          </c:val>
          <c:extLst>
            <c:ext xmlns:c16="http://schemas.microsoft.com/office/drawing/2014/chart" uri="{C3380CC4-5D6E-409C-BE32-E72D297353CC}">
              <c16:uniqueId val="{00000000-A180-4806-B334-FA9742A2A90C}"/>
            </c:ext>
          </c:extLst>
        </c:ser>
        <c:ser>
          <c:idx val="0"/>
          <c:order val="1"/>
          <c:tx>
            <c:strRef>
              <c:f>'02_AP_Pop_fora_TDM (2)'!$A$7</c:f>
              <c:strCache>
                <c:ptCount val="1"/>
                <c:pt idx="0">
                  <c:v>Homens</c:v>
                </c:pt>
              </c:strCache>
            </c:strRef>
          </c:tx>
          <c:invertIfNegative val="0"/>
          <c:cat>
            <c:strRef>
              <c:f>'02_AP_Pop_fora_TDM (2)'!$A$26:$A$32</c:f>
              <c:strCache>
                <c:ptCount val="7"/>
                <c:pt idx="0">
                  <c:v>0-9</c:v>
                </c:pt>
                <c:pt idx="1">
                  <c:v>10-19</c:v>
                </c:pt>
                <c:pt idx="2">
                  <c:v>20-29</c:v>
                </c:pt>
                <c:pt idx="3">
                  <c:v>30-39</c:v>
                </c:pt>
                <c:pt idx="4">
                  <c:v>40-49</c:v>
                </c:pt>
                <c:pt idx="5">
                  <c:v>50-59</c:v>
                </c:pt>
                <c:pt idx="6">
                  <c:v>60+</c:v>
                </c:pt>
              </c:strCache>
            </c:strRef>
          </c:cat>
          <c:val>
            <c:numRef>
              <c:f>'02_AP_Pop_fora_TDM (2)'!$U$7:$U$13</c:f>
              <c:numCache>
                <c:formatCode>General</c:formatCode>
                <c:ptCount val="7"/>
                <c:pt idx="0">
                  <c:v>-19.361652818461224</c:v>
                </c:pt>
                <c:pt idx="1">
                  <c:v>-14.819669390716957</c:v>
                </c:pt>
                <c:pt idx="2">
                  <c:v>-8.9965844892500701</c:v>
                </c:pt>
                <c:pt idx="3">
                  <c:v>-4.59023369084119</c:v>
                </c:pt>
                <c:pt idx="4">
                  <c:v>-2.0056152668391518</c:v>
                </c:pt>
                <c:pt idx="5">
                  <c:v>-0.96956434191580121</c:v>
                </c:pt>
                <c:pt idx="6">
                  <c:v>-0.64586966350190556</c:v>
                </c:pt>
              </c:numCache>
            </c:numRef>
          </c:val>
          <c:extLst>
            <c:ext xmlns:c16="http://schemas.microsoft.com/office/drawing/2014/chart" uri="{C3380CC4-5D6E-409C-BE32-E72D297353CC}">
              <c16:uniqueId val="{00000001-A180-4806-B334-FA9742A2A90C}"/>
            </c:ext>
          </c:extLst>
        </c:ser>
        <c:dLbls>
          <c:showLegendKey val="0"/>
          <c:showVal val="0"/>
          <c:showCatName val="0"/>
          <c:showSerName val="0"/>
          <c:showPercent val="0"/>
          <c:showBubbleSize val="0"/>
        </c:dLbls>
        <c:gapWidth val="0"/>
        <c:overlap val="100"/>
        <c:axId val="140435456"/>
        <c:axId val="140436992"/>
      </c:barChart>
      <c:catAx>
        <c:axId val="140435456"/>
        <c:scaling>
          <c:orientation val="minMax"/>
        </c:scaling>
        <c:delete val="0"/>
        <c:axPos val="l"/>
        <c:numFmt formatCode="General" sourceLinked="1"/>
        <c:majorTickMark val="out"/>
        <c:minorTickMark val="none"/>
        <c:tickLblPos val="low"/>
        <c:txPr>
          <a:bodyPr rot="0" vert="horz"/>
          <a:lstStyle/>
          <a:p>
            <a:pPr>
              <a:defRPr/>
            </a:pPr>
            <a:endParaRPr lang="pt-BR"/>
          </a:p>
        </c:txPr>
        <c:crossAx val="140436992"/>
        <c:crosses val="autoZero"/>
        <c:auto val="1"/>
        <c:lblAlgn val="ctr"/>
        <c:lblOffset val="100"/>
        <c:tickLblSkip val="1"/>
        <c:tickMarkSkip val="1"/>
        <c:noMultiLvlLbl val="0"/>
      </c:catAx>
      <c:valAx>
        <c:axId val="140436992"/>
        <c:scaling>
          <c:orientation val="minMax"/>
          <c:max val="20"/>
          <c:min val="-20"/>
        </c:scaling>
        <c:delete val="0"/>
        <c:axPos val="b"/>
        <c:majorGridlines/>
        <c:numFmt formatCode="#,##0_);#,##0" sourceLinked="0"/>
        <c:majorTickMark val="out"/>
        <c:minorTickMark val="none"/>
        <c:tickLblPos val="nextTo"/>
        <c:txPr>
          <a:bodyPr rot="0" vert="horz"/>
          <a:lstStyle/>
          <a:p>
            <a:pPr>
              <a:defRPr/>
            </a:pPr>
            <a:endParaRPr lang="pt-BR"/>
          </a:p>
        </c:txPr>
        <c:crossAx val="140435456"/>
        <c:crosses val="autoZero"/>
        <c:crossBetween val="between"/>
      </c:valAx>
      <c:spPr>
        <a:solidFill>
          <a:schemeClr val="bg1">
            <a:lumMod val="85000"/>
          </a:schemeClr>
        </a:solidFill>
      </c:spPr>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ysClr val="windowText" lastClr="000000"/>
                </a:solidFill>
                <a:latin typeface="+mn-lt"/>
                <a:ea typeface="+mn-ea"/>
                <a:cs typeface="+mn-cs"/>
              </a:defRPr>
            </a:pPr>
            <a:r>
              <a:rPr lang="pt-BR" sz="1100" b="1" i="0" baseline="0" dirty="0"/>
              <a:t>Não nascidos no município</a:t>
            </a:r>
            <a:endParaRPr lang="pt-BR" sz="1400" b="1" i="0" baseline="0" dirty="0"/>
          </a:p>
        </c:rich>
      </c:tx>
      <c:layout>
        <c:manualLayout>
          <c:xMode val="edge"/>
          <c:yMode val="edge"/>
          <c:x val="0.26805904110343765"/>
          <c:y val="3.6574019946959989E-2"/>
        </c:manualLayout>
      </c:layout>
      <c:overlay val="0"/>
    </c:title>
    <c:autoTitleDeleted val="0"/>
    <c:plotArea>
      <c:layout>
        <c:manualLayout>
          <c:layoutTarget val="inner"/>
          <c:xMode val="edge"/>
          <c:yMode val="edge"/>
          <c:x val="0.10314685314685319"/>
          <c:y val="0.14318181818181819"/>
          <c:w val="0.86013986013986365"/>
          <c:h val="0.69318181818182423"/>
        </c:manualLayout>
      </c:layout>
      <c:barChart>
        <c:barDir val="bar"/>
        <c:grouping val="clustered"/>
        <c:varyColors val="0"/>
        <c:ser>
          <c:idx val="1"/>
          <c:order val="0"/>
          <c:tx>
            <c:strRef>
              <c:f>'02_AP_Pop_fora_TDM (2)'!$A$14</c:f>
              <c:strCache>
                <c:ptCount val="1"/>
                <c:pt idx="0">
                  <c:v>Mulheres</c:v>
                </c:pt>
              </c:strCache>
            </c:strRef>
          </c:tx>
          <c:invertIfNegative val="0"/>
          <c:cat>
            <c:strRef>
              <c:f>'02_AP_Pop_fora_TDM (2)'!$A$26:$A$32</c:f>
              <c:strCache>
                <c:ptCount val="7"/>
                <c:pt idx="0">
                  <c:v>0-9</c:v>
                </c:pt>
                <c:pt idx="1">
                  <c:v>10-19</c:v>
                </c:pt>
                <c:pt idx="2">
                  <c:v>20-29</c:v>
                </c:pt>
                <c:pt idx="3">
                  <c:v>30-39</c:v>
                </c:pt>
                <c:pt idx="4">
                  <c:v>40-49</c:v>
                </c:pt>
                <c:pt idx="5">
                  <c:v>50-59</c:v>
                </c:pt>
                <c:pt idx="6">
                  <c:v>60+</c:v>
                </c:pt>
              </c:strCache>
            </c:strRef>
          </c:cat>
          <c:val>
            <c:numRef>
              <c:f>'02_AP_Pop_fora_TDM (2)'!$W$14:$W$20</c:f>
              <c:numCache>
                <c:formatCode>0.000</c:formatCode>
                <c:ptCount val="7"/>
                <c:pt idx="0">
                  <c:v>3.8039645098701094</c:v>
                </c:pt>
                <c:pt idx="1">
                  <c:v>7.4270753575221669</c:v>
                </c:pt>
                <c:pt idx="2">
                  <c:v>11.805161053067792</c:v>
                </c:pt>
                <c:pt idx="3">
                  <c:v>10.637708125790713</c:v>
                </c:pt>
                <c:pt idx="4">
                  <c:v>7.2503382430025551</c:v>
                </c:pt>
                <c:pt idx="5">
                  <c:v>4.2010741445127815</c:v>
                </c:pt>
                <c:pt idx="6">
                  <c:v>3.4686030907040122</c:v>
                </c:pt>
              </c:numCache>
            </c:numRef>
          </c:val>
          <c:extLst>
            <c:ext xmlns:c16="http://schemas.microsoft.com/office/drawing/2014/chart" uri="{C3380CC4-5D6E-409C-BE32-E72D297353CC}">
              <c16:uniqueId val="{00000000-5E66-4CA4-B58C-9651E004AD59}"/>
            </c:ext>
          </c:extLst>
        </c:ser>
        <c:ser>
          <c:idx val="0"/>
          <c:order val="1"/>
          <c:tx>
            <c:strRef>
              <c:f>'02_AP_Pop_fora_TDM (2)'!$A$7</c:f>
              <c:strCache>
                <c:ptCount val="1"/>
                <c:pt idx="0">
                  <c:v>Homens</c:v>
                </c:pt>
              </c:strCache>
            </c:strRef>
          </c:tx>
          <c:invertIfNegative val="0"/>
          <c:cat>
            <c:strRef>
              <c:f>'02_AP_Pop_fora_TDM (2)'!$A$26:$A$32</c:f>
              <c:strCache>
                <c:ptCount val="7"/>
                <c:pt idx="0">
                  <c:v>0-9</c:v>
                </c:pt>
                <c:pt idx="1">
                  <c:v>10-19</c:v>
                </c:pt>
                <c:pt idx="2">
                  <c:v>20-29</c:v>
                </c:pt>
                <c:pt idx="3">
                  <c:v>30-39</c:v>
                </c:pt>
                <c:pt idx="4">
                  <c:v>40-49</c:v>
                </c:pt>
                <c:pt idx="5">
                  <c:v>50-59</c:v>
                </c:pt>
                <c:pt idx="6">
                  <c:v>60+</c:v>
                </c:pt>
              </c:strCache>
            </c:strRef>
          </c:cat>
          <c:val>
            <c:numRef>
              <c:f>'02_AP_Pop_fora_TDM (2)'!$W$7:$W$13</c:f>
              <c:numCache>
                <c:formatCode>0.000</c:formatCode>
                <c:ptCount val="7"/>
                <c:pt idx="0">
                  <c:v>-3.7279455957056182</c:v>
                </c:pt>
                <c:pt idx="1">
                  <c:v>-6.9797438409585535</c:v>
                </c:pt>
                <c:pt idx="2">
                  <c:v>-11.889413062629156</c:v>
                </c:pt>
                <c:pt idx="3">
                  <c:v>-11.134163778222362</c:v>
                </c:pt>
                <c:pt idx="4">
                  <c:v>-8.2372119445747938</c:v>
                </c:pt>
                <c:pt idx="5">
                  <c:v>-5.1237297019893902</c:v>
                </c:pt>
                <c:pt idx="6">
                  <c:v>-4.3138675514499845</c:v>
                </c:pt>
              </c:numCache>
            </c:numRef>
          </c:val>
          <c:extLst>
            <c:ext xmlns:c16="http://schemas.microsoft.com/office/drawing/2014/chart" uri="{C3380CC4-5D6E-409C-BE32-E72D297353CC}">
              <c16:uniqueId val="{00000001-5E66-4CA4-B58C-9651E004AD59}"/>
            </c:ext>
          </c:extLst>
        </c:ser>
        <c:dLbls>
          <c:showLegendKey val="0"/>
          <c:showVal val="0"/>
          <c:showCatName val="0"/>
          <c:showSerName val="0"/>
          <c:showPercent val="0"/>
          <c:showBubbleSize val="0"/>
        </c:dLbls>
        <c:gapWidth val="0"/>
        <c:overlap val="100"/>
        <c:axId val="138753920"/>
        <c:axId val="138755456"/>
      </c:barChart>
      <c:catAx>
        <c:axId val="138753920"/>
        <c:scaling>
          <c:orientation val="minMax"/>
        </c:scaling>
        <c:delete val="0"/>
        <c:axPos val="l"/>
        <c:numFmt formatCode="General" sourceLinked="1"/>
        <c:majorTickMark val="out"/>
        <c:minorTickMark val="none"/>
        <c:tickLblPos val="low"/>
        <c:txPr>
          <a:bodyPr rot="0" vert="horz"/>
          <a:lstStyle/>
          <a:p>
            <a:pPr>
              <a:defRPr/>
            </a:pPr>
            <a:endParaRPr lang="pt-BR"/>
          </a:p>
        </c:txPr>
        <c:crossAx val="138755456"/>
        <c:crosses val="autoZero"/>
        <c:auto val="1"/>
        <c:lblAlgn val="ctr"/>
        <c:lblOffset val="100"/>
        <c:tickLblSkip val="1"/>
        <c:tickMarkSkip val="1"/>
        <c:noMultiLvlLbl val="0"/>
      </c:catAx>
      <c:valAx>
        <c:axId val="138755456"/>
        <c:scaling>
          <c:orientation val="minMax"/>
          <c:max val="20"/>
          <c:min val="-20"/>
        </c:scaling>
        <c:delete val="0"/>
        <c:axPos val="b"/>
        <c:majorGridlines/>
        <c:numFmt formatCode="#,##0_);#,##0" sourceLinked="0"/>
        <c:majorTickMark val="out"/>
        <c:minorTickMark val="none"/>
        <c:tickLblPos val="nextTo"/>
        <c:txPr>
          <a:bodyPr rot="0" vert="horz"/>
          <a:lstStyle/>
          <a:p>
            <a:pPr>
              <a:defRPr/>
            </a:pPr>
            <a:endParaRPr lang="pt-BR"/>
          </a:p>
        </c:txPr>
        <c:crossAx val="138753920"/>
        <c:crosses val="autoZero"/>
        <c:crossBetween val="between"/>
      </c:valAx>
      <c:spPr>
        <a:solidFill>
          <a:schemeClr val="bg1">
            <a:lumMod val="85000"/>
          </a:schemeClr>
        </a:solidFill>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solidFill>
                <a:latin typeface="+mn-lt"/>
                <a:ea typeface="+mn-ea"/>
                <a:cs typeface="+mn-cs"/>
              </a:defRPr>
            </a:pPr>
            <a:r>
              <a:rPr lang="pt-BR" sz="1200" b="1" i="0" baseline="0" dirty="0"/>
              <a:t>Retornados</a:t>
            </a:r>
            <a:endParaRPr lang="pt-BR" sz="1600" b="1" i="0" baseline="0" dirty="0"/>
          </a:p>
        </c:rich>
      </c:tx>
      <c:layout>
        <c:manualLayout>
          <c:xMode val="edge"/>
          <c:yMode val="edge"/>
          <c:x val="0.39902334270217432"/>
          <c:y val="3.2772153480814921E-2"/>
        </c:manualLayout>
      </c:layout>
      <c:overlay val="0"/>
    </c:title>
    <c:autoTitleDeleted val="0"/>
    <c:plotArea>
      <c:layout>
        <c:manualLayout>
          <c:layoutTarget val="inner"/>
          <c:xMode val="edge"/>
          <c:yMode val="edge"/>
          <c:x val="0.10314685314685319"/>
          <c:y val="0.14318181818181819"/>
          <c:w val="0.86013986013986365"/>
          <c:h val="0.65127417284476719"/>
        </c:manualLayout>
      </c:layout>
      <c:barChart>
        <c:barDir val="bar"/>
        <c:grouping val="clustered"/>
        <c:varyColors val="0"/>
        <c:ser>
          <c:idx val="1"/>
          <c:order val="0"/>
          <c:tx>
            <c:strRef>
              <c:f>'02_AP_Pop_fora_TDM (2)'!$A$14</c:f>
              <c:strCache>
                <c:ptCount val="1"/>
                <c:pt idx="0">
                  <c:v>Mulheres</c:v>
                </c:pt>
              </c:strCache>
            </c:strRef>
          </c:tx>
          <c:invertIfNegative val="0"/>
          <c:cat>
            <c:strRef>
              <c:f>'02_AP_Pop_fora_TDM (2)'!$A$26:$A$32</c:f>
              <c:strCache>
                <c:ptCount val="7"/>
                <c:pt idx="0">
                  <c:v>0-9</c:v>
                </c:pt>
                <c:pt idx="1">
                  <c:v>10-19</c:v>
                </c:pt>
                <c:pt idx="2">
                  <c:v>20-29</c:v>
                </c:pt>
                <c:pt idx="3">
                  <c:v>30-39</c:v>
                </c:pt>
                <c:pt idx="4">
                  <c:v>40-49</c:v>
                </c:pt>
                <c:pt idx="5">
                  <c:v>50-59</c:v>
                </c:pt>
                <c:pt idx="6">
                  <c:v>60+</c:v>
                </c:pt>
              </c:strCache>
            </c:strRef>
          </c:cat>
          <c:val>
            <c:numRef>
              <c:f>'02_AP_Pop_fora_TDM (2)'!$Y$14:$Y$20</c:f>
              <c:numCache>
                <c:formatCode>General</c:formatCode>
                <c:ptCount val="7"/>
                <c:pt idx="0">
                  <c:v>11.253096883557179</c:v>
                </c:pt>
                <c:pt idx="1">
                  <c:v>11.383491980701525</c:v>
                </c:pt>
                <c:pt idx="2">
                  <c:v>13.826226800538969</c:v>
                </c:pt>
                <c:pt idx="3">
                  <c:v>7.7367757638979437</c:v>
                </c:pt>
                <c:pt idx="4">
                  <c:v>3.5250141261355243</c:v>
                </c:pt>
                <c:pt idx="5">
                  <c:v>1.4908506106837049</c:v>
                </c:pt>
                <c:pt idx="6">
                  <c:v>1.2170209066805755</c:v>
                </c:pt>
              </c:numCache>
            </c:numRef>
          </c:val>
          <c:extLst>
            <c:ext xmlns:c16="http://schemas.microsoft.com/office/drawing/2014/chart" uri="{C3380CC4-5D6E-409C-BE32-E72D297353CC}">
              <c16:uniqueId val="{00000000-5516-458F-9AF9-4BB0BD802818}"/>
            </c:ext>
          </c:extLst>
        </c:ser>
        <c:ser>
          <c:idx val="0"/>
          <c:order val="1"/>
          <c:tx>
            <c:strRef>
              <c:f>'02_AP_Pop_fora_TDM (2)'!$A$7</c:f>
              <c:strCache>
                <c:ptCount val="1"/>
                <c:pt idx="0">
                  <c:v>Homens</c:v>
                </c:pt>
              </c:strCache>
            </c:strRef>
          </c:tx>
          <c:invertIfNegative val="0"/>
          <c:cat>
            <c:strRef>
              <c:f>'02_AP_Pop_fora_TDM (2)'!$A$26:$A$32</c:f>
              <c:strCache>
                <c:ptCount val="7"/>
                <c:pt idx="0">
                  <c:v>0-9</c:v>
                </c:pt>
                <c:pt idx="1">
                  <c:v>10-19</c:v>
                </c:pt>
                <c:pt idx="2">
                  <c:v>20-29</c:v>
                </c:pt>
                <c:pt idx="3">
                  <c:v>30-39</c:v>
                </c:pt>
                <c:pt idx="4">
                  <c:v>40-49</c:v>
                </c:pt>
                <c:pt idx="5">
                  <c:v>50-59</c:v>
                </c:pt>
                <c:pt idx="6">
                  <c:v>60+</c:v>
                </c:pt>
              </c:strCache>
            </c:strRef>
          </c:cat>
          <c:val>
            <c:numRef>
              <c:f>'02_AP_Pop_fora_TDM (2)'!$Y$7:$Y$13</c:f>
              <c:numCache>
                <c:formatCode>General</c:formatCode>
                <c:ptCount val="7"/>
                <c:pt idx="0">
                  <c:v>-10.453340287738516</c:v>
                </c:pt>
                <c:pt idx="1">
                  <c:v>-10.927109140696308</c:v>
                </c:pt>
                <c:pt idx="2">
                  <c:v>-13.752336245490504</c:v>
                </c:pt>
                <c:pt idx="3">
                  <c:v>-7.5368366149432795</c:v>
                </c:pt>
                <c:pt idx="4">
                  <c:v>-4.1422175859521024</c:v>
                </c:pt>
                <c:pt idx="5">
                  <c:v>-1.6907897596383707</c:v>
                </c:pt>
                <c:pt idx="6">
                  <c:v>-1.0648932933455031</c:v>
                </c:pt>
              </c:numCache>
            </c:numRef>
          </c:val>
          <c:extLst>
            <c:ext xmlns:c16="http://schemas.microsoft.com/office/drawing/2014/chart" uri="{C3380CC4-5D6E-409C-BE32-E72D297353CC}">
              <c16:uniqueId val="{00000001-5516-458F-9AF9-4BB0BD802818}"/>
            </c:ext>
          </c:extLst>
        </c:ser>
        <c:dLbls>
          <c:showLegendKey val="0"/>
          <c:showVal val="0"/>
          <c:showCatName val="0"/>
          <c:showSerName val="0"/>
          <c:showPercent val="0"/>
          <c:showBubbleSize val="0"/>
        </c:dLbls>
        <c:gapWidth val="0"/>
        <c:overlap val="100"/>
        <c:axId val="138784768"/>
        <c:axId val="138786304"/>
      </c:barChart>
      <c:catAx>
        <c:axId val="138784768"/>
        <c:scaling>
          <c:orientation val="minMax"/>
        </c:scaling>
        <c:delete val="0"/>
        <c:axPos val="l"/>
        <c:numFmt formatCode="General" sourceLinked="1"/>
        <c:majorTickMark val="out"/>
        <c:minorTickMark val="none"/>
        <c:tickLblPos val="low"/>
        <c:txPr>
          <a:bodyPr rot="0" vert="horz"/>
          <a:lstStyle/>
          <a:p>
            <a:pPr>
              <a:defRPr/>
            </a:pPr>
            <a:endParaRPr lang="pt-BR"/>
          </a:p>
        </c:txPr>
        <c:crossAx val="138786304"/>
        <c:crosses val="autoZero"/>
        <c:auto val="1"/>
        <c:lblAlgn val="ctr"/>
        <c:lblOffset val="100"/>
        <c:tickLblSkip val="1"/>
        <c:tickMarkSkip val="1"/>
        <c:noMultiLvlLbl val="0"/>
      </c:catAx>
      <c:valAx>
        <c:axId val="138786304"/>
        <c:scaling>
          <c:orientation val="minMax"/>
          <c:max val="20"/>
          <c:min val="-20"/>
        </c:scaling>
        <c:delete val="0"/>
        <c:axPos val="b"/>
        <c:majorGridlines/>
        <c:numFmt formatCode="#,##0_);#,##0" sourceLinked="0"/>
        <c:majorTickMark val="out"/>
        <c:minorTickMark val="none"/>
        <c:tickLblPos val="nextTo"/>
        <c:txPr>
          <a:bodyPr rot="0" vert="horz"/>
          <a:lstStyle/>
          <a:p>
            <a:pPr>
              <a:defRPr/>
            </a:pPr>
            <a:endParaRPr lang="pt-BR"/>
          </a:p>
        </c:txPr>
        <c:crossAx val="138784768"/>
        <c:crosses val="autoZero"/>
        <c:crossBetween val="between"/>
      </c:valAx>
      <c:spPr>
        <a:solidFill>
          <a:schemeClr val="bg1">
            <a:lumMod val="85000"/>
          </a:schemeClr>
        </a:solidFill>
      </c:spPr>
    </c:plotArea>
    <c:legend>
      <c:legendPos val="b"/>
      <c:layout>
        <c:manualLayout>
          <c:xMode val="edge"/>
          <c:yMode val="edge"/>
          <c:x val="0.3475933229641151"/>
          <c:y val="0.90056547004981302"/>
          <c:w val="0.35637868940488127"/>
          <c:h val="7.2727272727272793E-2"/>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'Dom_perc_AULINORTTE (2)'!$B$1</c:f>
              <c:strCache>
                <c:ptCount val="1"/>
                <c:pt idx="0">
                  <c:v>Particular - não ocupado - uso ocasional</c:v>
                </c:pt>
              </c:strCache>
            </c:strRef>
          </c:tx>
          <c:spPr>
            <a:solidFill>
              <a:schemeClr val="tx1"/>
            </a:solidFill>
            <a:ln>
              <a:noFill/>
            </a:ln>
            <a:effectLst>
              <a:innerShdw blurRad="114300">
                <a:schemeClr val="accent1"/>
              </a:inn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'Dom_perc_AULINORTTE (2)'!$A$2:$A$23</c:f>
              <c:strCache>
                <c:ptCount val="22"/>
                <c:pt idx="0">
                  <c:v>Brasil</c:v>
                </c:pt>
                <c:pt idx="1">
                  <c:v>Rio Grande do Sul</c:v>
                </c:pt>
                <c:pt idx="2">
                  <c:v>Mampituba </c:v>
                </c:pt>
                <c:pt idx="3">
                  <c:v>Três Cachoeiras </c:v>
                </c:pt>
                <c:pt idx="4">
                  <c:v>Capivari do Sul </c:v>
                </c:pt>
                <c:pt idx="5">
                  <c:v>Morrinhos do Sul </c:v>
                </c:pt>
                <c:pt idx="6">
                  <c:v>Dom Pedro de Alcântara </c:v>
                </c:pt>
                <c:pt idx="7">
                  <c:v>Três Forquilhas </c:v>
                </c:pt>
                <c:pt idx="8">
                  <c:v>Itati </c:v>
                </c:pt>
                <c:pt idx="9">
                  <c:v>Terra de Areia </c:v>
                </c:pt>
                <c:pt idx="10">
                  <c:v>Maquiné </c:v>
                </c:pt>
                <c:pt idx="11">
                  <c:v>Osório </c:v>
                </c:pt>
                <c:pt idx="12">
                  <c:v>Caraá </c:v>
                </c:pt>
                <c:pt idx="13">
                  <c:v>Torres </c:v>
                </c:pt>
                <c:pt idx="14">
                  <c:v>Tramandaí </c:v>
                </c:pt>
                <c:pt idx="15">
                  <c:v>Capão da Canoa </c:v>
                </c:pt>
                <c:pt idx="16">
                  <c:v>Palmares do Sul </c:v>
                </c:pt>
                <c:pt idx="17">
                  <c:v>Arroio do Sal </c:v>
                </c:pt>
                <c:pt idx="18">
                  <c:v>Cidreira </c:v>
                </c:pt>
                <c:pt idx="19">
                  <c:v>Balneário Pinhal </c:v>
                </c:pt>
                <c:pt idx="20">
                  <c:v>Xangri-lá</c:v>
                </c:pt>
                <c:pt idx="21">
                  <c:v>Imbé </c:v>
                </c:pt>
              </c:strCache>
            </c:strRef>
          </c:cat>
          <c:val>
            <c:numRef>
              <c:f>'Dom_perc_AULINORTTE (2)'!$B$2:$B$23</c:f>
              <c:numCache>
                <c:formatCode>0.0</c:formatCode>
                <c:ptCount val="22"/>
                <c:pt idx="0">
                  <c:v>5.82</c:v>
                </c:pt>
                <c:pt idx="1">
                  <c:v>7.23</c:v>
                </c:pt>
                <c:pt idx="2">
                  <c:v>3.91</c:v>
                </c:pt>
                <c:pt idx="3">
                  <c:v>4.1900000000000004</c:v>
                </c:pt>
                <c:pt idx="4">
                  <c:v>6.85</c:v>
                </c:pt>
                <c:pt idx="5">
                  <c:v>7.43</c:v>
                </c:pt>
                <c:pt idx="6">
                  <c:v>8.7200000000000006</c:v>
                </c:pt>
                <c:pt idx="7">
                  <c:v>11.34</c:v>
                </c:pt>
                <c:pt idx="8">
                  <c:v>11.45</c:v>
                </c:pt>
                <c:pt idx="9">
                  <c:v>18.53</c:v>
                </c:pt>
                <c:pt idx="10">
                  <c:v>18.829999999999998</c:v>
                </c:pt>
                <c:pt idx="11">
                  <c:v>21.15</c:v>
                </c:pt>
                <c:pt idx="12">
                  <c:v>24.46</c:v>
                </c:pt>
                <c:pt idx="13">
                  <c:v>34.33</c:v>
                </c:pt>
                <c:pt idx="14">
                  <c:v>52.72</c:v>
                </c:pt>
                <c:pt idx="15">
                  <c:v>59.47</c:v>
                </c:pt>
                <c:pt idx="16">
                  <c:v>64.94</c:v>
                </c:pt>
                <c:pt idx="17">
                  <c:v>71.02</c:v>
                </c:pt>
                <c:pt idx="18">
                  <c:v>71.06</c:v>
                </c:pt>
                <c:pt idx="19">
                  <c:v>71.290000000000006</c:v>
                </c:pt>
                <c:pt idx="20">
                  <c:v>71.86</c:v>
                </c:pt>
                <c:pt idx="21">
                  <c:v>72.09</c:v>
                </c:pt>
              </c:numCache>
            </c:numRef>
          </c:val>
          <c:extLst>
            <c:ext xmlns:c16="http://schemas.microsoft.com/office/drawing/2014/chart" uri="{C3380CC4-5D6E-409C-BE32-E72D297353CC}">
              <c16:uniqueId val="{00000000-EC45-47B2-ADBB-2048881C0BFA}"/>
            </c:ext>
          </c:extLst>
        </c:ser>
        <c:dLbls>
          <c:dLblPos val="inEnd"/>
          <c:showLegendKey val="0"/>
          <c:showVal val="1"/>
          <c:showCatName val="0"/>
          <c:showSerName val="0"/>
          <c:showPercent val="0"/>
          <c:showBubbleSize val="0"/>
        </c:dLbls>
        <c:gapWidth val="227"/>
        <c:overlap val="-48"/>
        <c:axId val="435886680"/>
        <c:axId val="435893240"/>
      </c:barChart>
      <c:catAx>
        <c:axId val="435886680"/>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crossAx val="435893240"/>
        <c:crosses val="autoZero"/>
        <c:auto val="1"/>
        <c:lblAlgn val="ctr"/>
        <c:lblOffset val="100"/>
        <c:noMultiLvlLbl val="0"/>
      </c:catAx>
      <c:valAx>
        <c:axId val="435893240"/>
        <c:scaling>
          <c:orientation val="minMax"/>
        </c:scaling>
        <c:delete val="1"/>
        <c:axPos val="t"/>
        <c:numFmt formatCode="0.0" sourceLinked="1"/>
        <c:majorTickMark val="none"/>
        <c:minorTickMark val="none"/>
        <c:tickLblPos val="nextTo"/>
        <c:crossAx val="435886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0.03578</cdr:x>
      <cdr:y>0.90029</cdr:y>
    </cdr:from>
    <cdr:to>
      <cdr:x>0.10734</cdr:x>
      <cdr:y>0.97929</cdr:y>
    </cdr:to>
    <cdr:sp macro="" textlink="">
      <cdr:nvSpPr>
        <cdr:cNvPr id="2" name="CaixaDeTexto 1"/>
        <cdr:cNvSpPr txBox="1"/>
      </cdr:nvSpPr>
      <cdr:spPr>
        <a:xfrm xmlns:a="http://schemas.openxmlformats.org/drawingml/2006/main">
          <a:off x="131399" y="2143053"/>
          <a:ext cx="262797" cy="1880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100" dirty="0"/>
            <a:t>%</a:t>
          </a:r>
        </a:p>
      </cdr:txBody>
    </cdr:sp>
  </cdr:relSizeAnchor>
</c:userShapes>
</file>

<file path=ppt/drawings/drawing2.xml><?xml version="1.0" encoding="utf-8"?>
<c:userShapes xmlns:c="http://schemas.openxmlformats.org/drawingml/2006/chart">
  <cdr:relSizeAnchor xmlns:cdr="http://schemas.openxmlformats.org/drawingml/2006/chartDrawing">
    <cdr:from>
      <cdr:x>0.03713</cdr:x>
      <cdr:y>0.87502</cdr:y>
    </cdr:from>
    <cdr:to>
      <cdr:x>0.12294</cdr:x>
      <cdr:y>1</cdr:y>
    </cdr:to>
    <cdr:sp macro="" textlink="">
      <cdr:nvSpPr>
        <cdr:cNvPr id="2" name="CaixaDeTexto 1">
          <a:extLst xmlns:a="http://schemas.openxmlformats.org/drawingml/2006/main">
            <a:ext uri="{FF2B5EF4-FFF2-40B4-BE49-F238E27FC236}">
              <a16:creationId xmlns:a16="http://schemas.microsoft.com/office/drawing/2014/main" id="{C798D2DE-13CA-4660-8B30-AF14EFBD3426}"/>
            </a:ext>
          </a:extLst>
        </cdr:cNvPr>
        <cdr:cNvSpPr txBox="1"/>
      </cdr:nvSpPr>
      <cdr:spPr>
        <a:xfrm xmlns:a="http://schemas.openxmlformats.org/drawingml/2006/main">
          <a:off x="134407" y="1803283"/>
          <a:ext cx="310590" cy="2575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BR" sz="1100" dirty="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5C3CA1-BCCA-40D9-A57A-E09B7650B3DC}" type="datetimeFigureOut">
              <a:rPr lang="pt-BR" smtClean="0"/>
              <a:t>20/07/2020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DB6108-6A5B-4B1B-9255-D35405522FEB}" type="slidenum">
              <a:rPr lang="pt-BR" smtClean="0"/>
              <a:t>‹nº›</a:t>
            </a:fld>
            <a:endParaRPr lang="pt-BR"/>
          </a:p>
        </p:txBody>
      </p:sp>
    </p:spTree>
    <p:extLst>
      <p:ext uri="{BB962C8B-B14F-4D97-AF65-F5344CB8AC3E}">
        <p14:creationId xmlns:p14="http://schemas.microsoft.com/office/powerpoint/2010/main" val="1216863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5DB6108-6A5B-4B1B-9255-D35405522FEB}" type="slidenum">
              <a:rPr lang="pt-BR" smtClean="0"/>
              <a:t>1</a:t>
            </a:fld>
            <a:endParaRPr lang="pt-BR"/>
          </a:p>
        </p:txBody>
      </p:sp>
    </p:spTree>
    <p:extLst>
      <p:ext uri="{BB962C8B-B14F-4D97-AF65-F5344CB8AC3E}">
        <p14:creationId xmlns:p14="http://schemas.microsoft.com/office/powerpoint/2010/main" val="2005483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9A8B1C-DBC1-4072-85D6-4E1EA2C48F38}"/>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B1FC0F82-D517-48EE-A876-CD8768F34B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AF40E4F9-94D3-4DE4-BCE2-8F7E2C32F17A}"/>
              </a:ext>
            </a:extLst>
          </p:cNvPr>
          <p:cNvSpPr>
            <a:spLocks noGrp="1"/>
          </p:cNvSpPr>
          <p:nvPr>
            <p:ph type="dt" sz="half" idx="10"/>
          </p:nvPr>
        </p:nvSpPr>
        <p:spPr/>
        <p:txBody>
          <a:bodyPr/>
          <a:lstStyle/>
          <a:p>
            <a:fld id="{9F91250F-5A9E-4047-9089-2E7E807A04BE}" type="datetime1">
              <a:rPr lang="pt-BR" smtClean="0"/>
              <a:t>20/07/2020</a:t>
            </a:fld>
            <a:endParaRPr lang="pt-BR"/>
          </a:p>
        </p:txBody>
      </p:sp>
      <p:sp>
        <p:nvSpPr>
          <p:cNvPr id="5" name="Espaço Reservado para Rodapé 4">
            <a:extLst>
              <a:ext uri="{FF2B5EF4-FFF2-40B4-BE49-F238E27FC236}">
                <a16:creationId xmlns:a16="http://schemas.microsoft.com/office/drawing/2014/main" id="{D46BC865-F251-453A-9101-BDF7B2C31F6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9D84456-56F3-4B9F-967B-3C491AFB1497}"/>
              </a:ext>
            </a:extLst>
          </p:cNvPr>
          <p:cNvSpPr>
            <a:spLocks noGrp="1"/>
          </p:cNvSpPr>
          <p:nvPr>
            <p:ph type="sldNum" sz="quarter" idx="12"/>
          </p:nvPr>
        </p:nvSpPr>
        <p:spPr/>
        <p:txBody>
          <a:bodyPr/>
          <a:lstStyle/>
          <a:p>
            <a:fld id="{84308232-5124-4C2C-AF88-74483AB43D55}" type="slidenum">
              <a:rPr lang="pt-BR" smtClean="0"/>
              <a:t>‹nº›</a:t>
            </a:fld>
            <a:endParaRPr lang="pt-BR"/>
          </a:p>
        </p:txBody>
      </p:sp>
    </p:spTree>
    <p:extLst>
      <p:ext uri="{BB962C8B-B14F-4D97-AF65-F5344CB8AC3E}">
        <p14:creationId xmlns:p14="http://schemas.microsoft.com/office/powerpoint/2010/main" val="3111325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8D0D71-9492-4737-98FD-8A8FE11F13BE}"/>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502B6BD8-25C2-4EAC-9FBD-9D5AA0D7EA0C}"/>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8106B51-70CB-4D23-82C3-BF897B24A074}"/>
              </a:ext>
            </a:extLst>
          </p:cNvPr>
          <p:cNvSpPr>
            <a:spLocks noGrp="1"/>
          </p:cNvSpPr>
          <p:nvPr>
            <p:ph type="dt" sz="half" idx="10"/>
          </p:nvPr>
        </p:nvSpPr>
        <p:spPr/>
        <p:txBody>
          <a:bodyPr/>
          <a:lstStyle/>
          <a:p>
            <a:fld id="{7FC79293-948F-4375-8D2B-1245BE7675DD}" type="datetime1">
              <a:rPr lang="pt-BR" smtClean="0"/>
              <a:t>20/07/2020</a:t>
            </a:fld>
            <a:endParaRPr lang="pt-BR"/>
          </a:p>
        </p:txBody>
      </p:sp>
      <p:sp>
        <p:nvSpPr>
          <p:cNvPr id="5" name="Espaço Reservado para Rodapé 4">
            <a:extLst>
              <a:ext uri="{FF2B5EF4-FFF2-40B4-BE49-F238E27FC236}">
                <a16:creationId xmlns:a16="http://schemas.microsoft.com/office/drawing/2014/main" id="{516CB451-BB0F-4103-9F29-58BC65692B5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1F43F20-79CA-418A-AC67-86D15B6AD2A5}"/>
              </a:ext>
            </a:extLst>
          </p:cNvPr>
          <p:cNvSpPr>
            <a:spLocks noGrp="1"/>
          </p:cNvSpPr>
          <p:nvPr>
            <p:ph type="sldNum" sz="quarter" idx="12"/>
          </p:nvPr>
        </p:nvSpPr>
        <p:spPr/>
        <p:txBody>
          <a:bodyPr/>
          <a:lstStyle/>
          <a:p>
            <a:fld id="{84308232-5124-4C2C-AF88-74483AB43D55}" type="slidenum">
              <a:rPr lang="pt-BR" smtClean="0"/>
              <a:t>‹nº›</a:t>
            </a:fld>
            <a:endParaRPr lang="pt-BR"/>
          </a:p>
        </p:txBody>
      </p:sp>
    </p:spTree>
    <p:extLst>
      <p:ext uri="{BB962C8B-B14F-4D97-AF65-F5344CB8AC3E}">
        <p14:creationId xmlns:p14="http://schemas.microsoft.com/office/powerpoint/2010/main" val="1694570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CB3320F-FD17-4EB7-8F71-4C44CA404938}"/>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81D2A379-7B80-4457-8653-418B300D0A50}"/>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1E61ECE-51E4-4532-997A-B0C302D238C6}"/>
              </a:ext>
            </a:extLst>
          </p:cNvPr>
          <p:cNvSpPr>
            <a:spLocks noGrp="1"/>
          </p:cNvSpPr>
          <p:nvPr>
            <p:ph type="dt" sz="half" idx="10"/>
          </p:nvPr>
        </p:nvSpPr>
        <p:spPr/>
        <p:txBody>
          <a:bodyPr/>
          <a:lstStyle/>
          <a:p>
            <a:fld id="{6F93BF79-AC06-421A-A38D-CEA9DC817F80}" type="datetime1">
              <a:rPr lang="pt-BR" smtClean="0"/>
              <a:t>20/07/2020</a:t>
            </a:fld>
            <a:endParaRPr lang="pt-BR"/>
          </a:p>
        </p:txBody>
      </p:sp>
      <p:sp>
        <p:nvSpPr>
          <p:cNvPr id="5" name="Espaço Reservado para Rodapé 4">
            <a:extLst>
              <a:ext uri="{FF2B5EF4-FFF2-40B4-BE49-F238E27FC236}">
                <a16:creationId xmlns:a16="http://schemas.microsoft.com/office/drawing/2014/main" id="{A2F21062-DDB3-44E8-A486-69AFB751004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78C0112-B917-4B3F-937D-9CFD2549400F}"/>
              </a:ext>
            </a:extLst>
          </p:cNvPr>
          <p:cNvSpPr>
            <a:spLocks noGrp="1"/>
          </p:cNvSpPr>
          <p:nvPr>
            <p:ph type="sldNum" sz="quarter" idx="12"/>
          </p:nvPr>
        </p:nvSpPr>
        <p:spPr/>
        <p:txBody>
          <a:bodyPr/>
          <a:lstStyle/>
          <a:p>
            <a:fld id="{84308232-5124-4C2C-AF88-74483AB43D55}" type="slidenum">
              <a:rPr lang="pt-BR" smtClean="0"/>
              <a:t>‹nº›</a:t>
            </a:fld>
            <a:endParaRPr lang="pt-BR"/>
          </a:p>
        </p:txBody>
      </p:sp>
    </p:spTree>
    <p:extLst>
      <p:ext uri="{BB962C8B-B14F-4D97-AF65-F5344CB8AC3E}">
        <p14:creationId xmlns:p14="http://schemas.microsoft.com/office/powerpoint/2010/main" val="2837036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01965C-E2D6-44A2-9151-A7023D65070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7BD65B2-49E3-475C-912A-E0A16BC43FF6}"/>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ADA063-6722-41A6-BB78-4F50010AF7C1}"/>
              </a:ext>
            </a:extLst>
          </p:cNvPr>
          <p:cNvSpPr>
            <a:spLocks noGrp="1"/>
          </p:cNvSpPr>
          <p:nvPr>
            <p:ph type="dt" sz="half" idx="10"/>
          </p:nvPr>
        </p:nvSpPr>
        <p:spPr/>
        <p:txBody>
          <a:bodyPr/>
          <a:lstStyle/>
          <a:p>
            <a:fld id="{1690A81B-DAF5-4603-8D5F-DFE6B6E7063A}" type="datetime1">
              <a:rPr lang="pt-BR" smtClean="0"/>
              <a:t>20/07/2020</a:t>
            </a:fld>
            <a:endParaRPr lang="pt-BR"/>
          </a:p>
        </p:txBody>
      </p:sp>
      <p:sp>
        <p:nvSpPr>
          <p:cNvPr id="5" name="Espaço Reservado para Rodapé 4">
            <a:extLst>
              <a:ext uri="{FF2B5EF4-FFF2-40B4-BE49-F238E27FC236}">
                <a16:creationId xmlns:a16="http://schemas.microsoft.com/office/drawing/2014/main" id="{A16D5BF3-4806-4767-AA92-4F5B903748D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4DA719F-650E-4966-A85F-88903A3DA511}"/>
              </a:ext>
            </a:extLst>
          </p:cNvPr>
          <p:cNvSpPr>
            <a:spLocks noGrp="1"/>
          </p:cNvSpPr>
          <p:nvPr>
            <p:ph type="sldNum" sz="quarter" idx="12"/>
          </p:nvPr>
        </p:nvSpPr>
        <p:spPr/>
        <p:txBody>
          <a:bodyPr/>
          <a:lstStyle/>
          <a:p>
            <a:fld id="{84308232-5124-4C2C-AF88-74483AB43D55}" type="slidenum">
              <a:rPr lang="pt-BR" smtClean="0"/>
              <a:t>‹nº›</a:t>
            </a:fld>
            <a:endParaRPr lang="pt-BR"/>
          </a:p>
        </p:txBody>
      </p:sp>
    </p:spTree>
    <p:extLst>
      <p:ext uri="{BB962C8B-B14F-4D97-AF65-F5344CB8AC3E}">
        <p14:creationId xmlns:p14="http://schemas.microsoft.com/office/powerpoint/2010/main" val="1466925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184E50-E8AB-4C78-98E0-67ADEB606616}"/>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BE403DDA-8CE0-4643-8E48-872740E5CA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75A7F83E-04B5-45D8-B89E-03A48FDD54A8}"/>
              </a:ext>
            </a:extLst>
          </p:cNvPr>
          <p:cNvSpPr>
            <a:spLocks noGrp="1"/>
          </p:cNvSpPr>
          <p:nvPr>
            <p:ph type="dt" sz="half" idx="10"/>
          </p:nvPr>
        </p:nvSpPr>
        <p:spPr/>
        <p:txBody>
          <a:bodyPr/>
          <a:lstStyle/>
          <a:p>
            <a:fld id="{E05E83B7-A20C-4227-B14D-1DA53256612A}" type="datetime1">
              <a:rPr lang="pt-BR" smtClean="0"/>
              <a:t>20/07/2020</a:t>
            </a:fld>
            <a:endParaRPr lang="pt-BR"/>
          </a:p>
        </p:txBody>
      </p:sp>
      <p:sp>
        <p:nvSpPr>
          <p:cNvPr id="5" name="Espaço Reservado para Rodapé 4">
            <a:extLst>
              <a:ext uri="{FF2B5EF4-FFF2-40B4-BE49-F238E27FC236}">
                <a16:creationId xmlns:a16="http://schemas.microsoft.com/office/drawing/2014/main" id="{02FEE9C3-B02C-4764-826C-E0BB5F690D5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755D758-E181-460B-A6C7-4AA9E39AB56F}"/>
              </a:ext>
            </a:extLst>
          </p:cNvPr>
          <p:cNvSpPr>
            <a:spLocks noGrp="1"/>
          </p:cNvSpPr>
          <p:nvPr>
            <p:ph type="sldNum" sz="quarter" idx="12"/>
          </p:nvPr>
        </p:nvSpPr>
        <p:spPr/>
        <p:txBody>
          <a:bodyPr/>
          <a:lstStyle/>
          <a:p>
            <a:fld id="{84308232-5124-4C2C-AF88-74483AB43D55}" type="slidenum">
              <a:rPr lang="pt-BR" smtClean="0"/>
              <a:t>‹nº›</a:t>
            </a:fld>
            <a:endParaRPr lang="pt-BR"/>
          </a:p>
        </p:txBody>
      </p:sp>
    </p:spTree>
    <p:extLst>
      <p:ext uri="{BB962C8B-B14F-4D97-AF65-F5344CB8AC3E}">
        <p14:creationId xmlns:p14="http://schemas.microsoft.com/office/powerpoint/2010/main" val="141097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C56FA-6066-4F98-93E4-BA4983CBEB9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8DA5024-2CD4-4C9B-BA16-53C20793F5E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56244A60-4A16-4018-B295-4126C00B7033}"/>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02B6B3F8-7F6F-4FFA-9B9C-C8FA6615CF48}"/>
              </a:ext>
            </a:extLst>
          </p:cNvPr>
          <p:cNvSpPr>
            <a:spLocks noGrp="1"/>
          </p:cNvSpPr>
          <p:nvPr>
            <p:ph type="dt" sz="half" idx="10"/>
          </p:nvPr>
        </p:nvSpPr>
        <p:spPr/>
        <p:txBody>
          <a:bodyPr/>
          <a:lstStyle/>
          <a:p>
            <a:fld id="{23E3EFBB-0F5D-4BCF-91DA-94AD8D4CE207}" type="datetime1">
              <a:rPr lang="pt-BR" smtClean="0"/>
              <a:t>20/07/2020</a:t>
            </a:fld>
            <a:endParaRPr lang="pt-BR"/>
          </a:p>
        </p:txBody>
      </p:sp>
      <p:sp>
        <p:nvSpPr>
          <p:cNvPr id="6" name="Espaço Reservado para Rodapé 5">
            <a:extLst>
              <a:ext uri="{FF2B5EF4-FFF2-40B4-BE49-F238E27FC236}">
                <a16:creationId xmlns:a16="http://schemas.microsoft.com/office/drawing/2014/main" id="{AEAAF69A-95EA-4E06-B98D-28DC3C22CDE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85E7BE6-D8F6-427D-94FF-DD165B5BE5B0}"/>
              </a:ext>
            </a:extLst>
          </p:cNvPr>
          <p:cNvSpPr>
            <a:spLocks noGrp="1"/>
          </p:cNvSpPr>
          <p:nvPr>
            <p:ph type="sldNum" sz="quarter" idx="12"/>
          </p:nvPr>
        </p:nvSpPr>
        <p:spPr/>
        <p:txBody>
          <a:bodyPr/>
          <a:lstStyle/>
          <a:p>
            <a:fld id="{84308232-5124-4C2C-AF88-74483AB43D55}" type="slidenum">
              <a:rPr lang="pt-BR" smtClean="0"/>
              <a:t>‹nº›</a:t>
            </a:fld>
            <a:endParaRPr lang="pt-BR"/>
          </a:p>
        </p:txBody>
      </p:sp>
    </p:spTree>
    <p:extLst>
      <p:ext uri="{BB962C8B-B14F-4D97-AF65-F5344CB8AC3E}">
        <p14:creationId xmlns:p14="http://schemas.microsoft.com/office/powerpoint/2010/main" val="1768070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EFD8CC-EA67-4C3D-80B4-C28882332DE1}"/>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03B88079-34D9-4BF6-A75F-83C13FDB3E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9396F4F3-E610-4BC0-8887-B427E8E62765}"/>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F5CF94F3-9AF1-4DE1-A7EB-F4C9722395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7828F08-9195-49E5-AA7A-9DF0A7388E83}"/>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DF8C5B9B-6F4F-4C03-AE7E-DDFFF1F50352}"/>
              </a:ext>
            </a:extLst>
          </p:cNvPr>
          <p:cNvSpPr>
            <a:spLocks noGrp="1"/>
          </p:cNvSpPr>
          <p:nvPr>
            <p:ph type="dt" sz="half" idx="10"/>
          </p:nvPr>
        </p:nvSpPr>
        <p:spPr/>
        <p:txBody>
          <a:bodyPr/>
          <a:lstStyle/>
          <a:p>
            <a:fld id="{6DBB7FE8-1BB2-48C4-BBD9-E842A7229F56}" type="datetime1">
              <a:rPr lang="pt-BR" smtClean="0"/>
              <a:t>20/07/2020</a:t>
            </a:fld>
            <a:endParaRPr lang="pt-BR"/>
          </a:p>
        </p:txBody>
      </p:sp>
      <p:sp>
        <p:nvSpPr>
          <p:cNvPr id="8" name="Espaço Reservado para Rodapé 7">
            <a:extLst>
              <a:ext uri="{FF2B5EF4-FFF2-40B4-BE49-F238E27FC236}">
                <a16:creationId xmlns:a16="http://schemas.microsoft.com/office/drawing/2014/main" id="{5AE1A658-441B-49BF-BE48-18C67203969A}"/>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AB40042F-8842-4224-9107-091A48A34AB6}"/>
              </a:ext>
            </a:extLst>
          </p:cNvPr>
          <p:cNvSpPr>
            <a:spLocks noGrp="1"/>
          </p:cNvSpPr>
          <p:nvPr>
            <p:ph type="sldNum" sz="quarter" idx="12"/>
          </p:nvPr>
        </p:nvSpPr>
        <p:spPr/>
        <p:txBody>
          <a:bodyPr/>
          <a:lstStyle/>
          <a:p>
            <a:fld id="{84308232-5124-4C2C-AF88-74483AB43D55}" type="slidenum">
              <a:rPr lang="pt-BR" smtClean="0"/>
              <a:t>‹nº›</a:t>
            </a:fld>
            <a:endParaRPr lang="pt-BR"/>
          </a:p>
        </p:txBody>
      </p:sp>
    </p:spTree>
    <p:extLst>
      <p:ext uri="{BB962C8B-B14F-4D97-AF65-F5344CB8AC3E}">
        <p14:creationId xmlns:p14="http://schemas.microsoft.com/office/powerpoint/2010/main" val="2005598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950F03-1564-4B40-85FA-91276771B053}"/>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6D25E2E8-E56E-4125-84A3-2CE11A5DE5D0}"/>
              </a:ext>
            </a:extLst>
          </p:cNvPr>
          <p:cNvSpPr>
            <a:spLocks noGrp="1"/>
          </p:cNvSpPr>
          <p:nvPr>
            <p:ph type="dt" sz="half" idx="10"/>
          </p:nvPr>
        </p:nvSpPr>
        <p:spPr/>
        <p:txBody>
          <a:bodyPr/>
          <a:lstStyle/>
          <a:p>
            <a:fld id="{B47000DD-4484-42F6-B1CD-2D48E6066C0E}" type="datetime1">
              <a:rPr lang="pt-BR" smtClean="0"/>
              <a:t>20/07/2020</a:t>
            </a:fld>
            <a:endParaRPr lang="pt-BR"/>
          </a:p>
        </p:txBody>
      </p:sp>
      <p:sp>
        <p:nvSpPr>
          <p:cNvPr id="4" name="Espaço Reservado para Rodapé 3">
            <a:extLst>
              <a:ext uri="{FF2B5EF4-FFF2-40B4-BE49-F238E27FC236}">
                <a16:creationId xmlns:a16="http://schemas.microsoft.com/office/drawing/2014/main" id="{BA9520C4-44D8-44D7-8C2A-AF62381C7662}"/>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5C6B73A1-2537-4C19-BD72-79055D859D30}"/>
              </a:ext>
            </a:extLst>
          </p:cNvPr>
          <p:cNvSpPr>
            <a:spLocks noGrp="1"/>
          </p:cNvSpPr>
          <p:nvPr>
            <p:ph type="sldNum" sz="quarter" idx="12"/>
          </p:nvPr>
        </p:nvSpPr>
        <p:spPr/>
        <p:txBody>
          <a:bodyPr/>
          <a:lstStyle/>
          <a:p>
            <a:fld id="{84308232-5124-4C2C-AF88-74483AB43D55}" type="slidenum">
              <a:rPr lang="pt-BR" smtClean="0"/>
              <a:t>‹nº›</a:t>
            </a:fld>
            <a:endParaRPr lang="pt-BR"/>
          </a:p>
        </p:txBody>
      </p:sp>
    </p:spTree>
    <p:extLst>
      <p:ext uri="{BB962C8B-B14F-4D97-AF65-F5344CB8AC3E}">
        <p14:creationId xmlns:p14="http://schemas.microsoft.com/office/powerpoint/2010/main" val="3375857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0E6F3D99-9D36-41D3-A474-AF33848CC7E1}"/>
              </a:ext>
            </a:extLst>
          </p:cNvPr>
          <p:cNvSpPr>
            <a:spLocks noGrp="1"/>
          </p:cNvSpPr>
          <p:nvPr>
            <p:ph type="dt" sz="half" idx="10"/>
          </p:nvPr>
        </p:nvSpPr>
        <p:spPr/>
        <p:txBody>
          <a:bodyPr/>
          <a:lstStyle/>
          <a:p>
            <a:fld id="{5F76A2EF-72CD-466D-A43A-114B56A35667}" type="datetime1">
              <a:rPr lang="pt-BR" smtClean="0"/>
              <a:t>20/07/2020</a:t>
            </a:fld>
            <a:endParaRPr lang="pt-BR"/>
          </a:p>
        </p:txBody>
      </p:sp>
      <p:sp>
        <p:nvSpPr>
          <p:cNvPr id="3" name="Espaço Reservado para Rodapé 2">
            <a:extLst>
              <a:ext uri="{FF2B5EF4-FFF2-40B4-BE49-F238E27FC236}">
                <a16:creationId xmlns:a16="http://schemas.microsoft.com/office/drawing/2014/main" id="{5A015016-38C9-4333-8942-7D90FCBB9D0F}"/>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F7DF7BA6-94E8-4486-969F-33F27A409E3B}"/>
              </a:ext>
            </a:extLst>
          </p:cNvPr>
          <p:cNvSpPr>
            <a:spLocks noGrp="1"/>
          </p:cNvSpPr>
          <p:nvPr>
            <p:ph type="sldNum" sz="quarter" idx="12"/>
          </p:nvPr>
        </p:nvSpPr>
        <p:spPr/>
        <p:txBody>
          <a:bodyPr/>
          <a:lstStyle/>
          <a:p>
            <a:fld id="{84308232-5124-4C2C-AF88-74483AB43D55}" type="slidenum">
              <a:rPr lang="pt-BR" smtClean="0"/>
              <a:t>‹nº›</a:t>
            </a:fld>
            <a:endParaRPr lang="pt-BR"/>
          </a:p>
        </p:txBody>
      </p:sp>
    </p:spTree>
    <p:extLst>
      <p:ext uri="{BB962C8B-B14F-4D97-AF65-F5344CB8AC3E}">
        <p14:creationId xmlns:p14="http://schemas.microsoft.com/office/powerpoint/2010/main" val="1052651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5EBB02-C290-47E5-B6B0-98A3D7F8D45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127BC18B-AC46-4791-9E04-B98E519A7D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A155604-FE2F-4038-BA30-585093297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DA8970C-5351-4CA8-84E6-337B6E9BCBB8}"/>
              </a:ext>
            </a:extLst>
          </p:cNvPr>
          <p:cNvSpPr>
            <a:spLocks noGrp="1"/>
          </p:cNvSpPr>
          <p:nvPr>
            <p:ph type="dt" sz="half" idx="10"/>
          </p:nvPr>
        </p:nvSpPr>
        <p:spPr/>
        <p:txBody>
          <a:bodyPr/>
          <a:lstStyle/>
          <a:p>
            <a:fld id="{02B5F7D1-E9B3-4AB3-AE2B-672D3280E612}" type="datetime1">
              <a:rPr lang="pt-BR" smtClean="0"/>
              <a:t>20/07/2020</a:t>
            </a:fld>
            <a:endParaRPr lang="pt-BR"/>
          </a:p>
        </p:txBody>
      </p:sp>
      <p:sp>
        <p:nvSpPr>
          <p:cNvPr id="6" name="Espaço Reservado para Rodapé 5">
            <a:extLst>
              <a:ext uri="{FF2B5EF4-FFF2-40B4-BE49-F238E27FC236}">
                <a16:creationId xmlns:a16="http://schemas.microsoft.com/office/drawing/2014/main" id="{A979AEFE-14FB-46A2-848E-1F73770C35F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300225F-B7FA-47EA-BEF4-335D7364BC0C}"/>
              </a:ext>
            </a:extLst>
          </p:cNvPr>
          <p:cNvSpPr>
            <a:spLocks noGrp="1"/>
          </p:cNvSpPr>
          <p:nvPr>
            <p:ph type="sldNum" sz="quarter" idx="12"/>
          </p:nvPr>
        </p:nvSpPr>
        <p:spPr/>
        <p:txBody>
          <a:bodyPr/>
          <a:lstStyle/>
          <a:p>
            <a:fld id="{84308232-5124-4C2C-AF88-74483AB43D55}" type="slidenum">
              <a:rPr lang="pt-BR" smtClean="0"/>
              <a:t>‹nº›</a:t>
            </a:fld>
            <a:endParaRPr lang="pt-BR"/>
          </a:p>
        </p:txBody>
      </p:sp>
    </p:spTree>
    <p:extLst>
      <p:ext uri="{BB962C8B-B14F-4D97-AF65-F5344CB8AC3E}">
        <p14:creationId xmlns:p14="http://schemas.microsoft.com/office/powerpoint/2010/main" val="9203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A2D062-AF67-413A-BDD4-22BFEFFA940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75209CA3-DD0E-4EC6-802B-021524BAEC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A6749BA6-2270-4E32-A9A3-A2AF27A13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6736CD60-5F97-4663-98CA-83B29A2995C3}"/>
              </a:ext>
            </a:extLst>
          </p:cNvPr>
          <p:cNvSpPr>
            <a:spLocks noGrp="1"/>
          </p:cNvSpPr>
          <p:nvPr>
            <p:ph type="dt" sz="half" idx="10"/>
          </p:nvPr>
        </p:nvSpPr>
        <p:spPr/>
        <p:txBody>
          <a:bodyPr/>
          <a:lstStyle/>
          <a:p>
            <a:fld id="{D7299058-79FD-4B4D-9E40-8E23FDB0C7EA}" type="datetime1">
              <a:rPr lang="pt-BR" smtClean="0"/>
              <a:t>20/07/2020</a:t>
            </a:fld>
            <a:endParaRPr lang="pt-BR"/>
          </a:p>
        </p:txBody>
      </p:sp>
      <p:sp>
        <p:nvSpPr>
          <p:cNvPr id="6" name="Espaço Reservado para Rodapé 5">
            <a:extLst>
              <a:ext uri="{FF2B5EF4-FFF2-40B4-BE49-F238E27FC236}">
                <a16:creationId xmlns:a16="http://schemas.microsoft.com/office/drawing/2014/main" id="{66A432E6-0889-4B66-839B-CD9D55434A3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EB9AB87-44D1-419C-918A-9E72B014B91C}"/>
              </a:ext>
            </a:extLst>
          </p:cNvPr>
          <p:cNvSpPr>
            <a:spLocks noGrp="1"/>
          </p:cNvSpPr>
          <p:nvPr>
            <p:ph type="sldNum" sz="quarter" idx="12"/>
          </p:nvPr>
        </p:nvSpPr>
        <p:spPr/>
        <p:txBody>
          <a:bodyPr/>
          <a:lstStyle/>
          <a:p>
            <a:fld id="{84308232-5124-4C2C-AF88-74483AB43D55}" type="slidenum">
              <a:rPr lang="pt-BR" smtClean="0"/>
              <a:t>‹nº›</a:t>
            </a:fld>
            <a:endParaRPr lang="pt-BR"/>
          </a:p>
        </p:txBody>
      </p:sp>
    </p:spTree>
    <p:extLst>
      <p:ext uri="{BB962C8B-B14F-4D97-AF65-F5344CB8AC3E}">
        <p14:creationId xmlns:p14="http://schemas.microsoft.com/office/powerpoint/2010/main" val="1773730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4EED20B4-6943-43DA-AB26-2E13015A6C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E81ACA97-946E-4413-AFBD-3E0D38CC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1AA535C-03E4-4AFB-B92A-893EB53CF4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C49BB7-9016-4EC4-8B49-B1CE68220AE9}" type="datetime1">
              <a:rPr lang="pt-BR" smtClean="0"/>
              <a:t>20/07/2020</a:t>
            </a:fld>
            <a:endParaRPr lang="pt-BR"/>
          </a:p>
        </p:txBody>
      </p:sp>
      <p:sp>
        <p:nvSpPr>
          <p:cNvPr id="5" name="Espaço Reservado para Rodapé 4">
            <a:extLst>
              <a:ext uri="{FF2B5EF4-FFF2-40B4-BE49-F238E27FC236}">
                <a16:creationId xmlns:a16="http://schemas.microsoft.com/office/drawing/2014/main" id="{FF771CE1-6CE8-4B34-97E3-63CF1C0677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73C2166-A334-4B58-AF64-12FF261678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308232-5124-4C2C-AF88-74483AB43D55}" type="slidenum">
              <a:rPr lang="pt-BR" smtClean="0"/>
              <a:t>‹nº›</a:t>
            </a:fld>
            <a:endParaRPr lang="pt-BR"/>
          </a:p>
        </p:txBody>
      </p:sp>
    </p:spTree>
    <p:extLst>
      <p:ext uri="{BB962C8B-B14F-4D97-AF65-F5344CB8AC3E}">
        <p14:creationId xmlns:p14="http://schemas.microsoft.com/office/powerpoint/2010/main" val="58616861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nepo.unicamp.br/publicacoes/livros.php"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nepo.unicamp.br/publicacoes/livros.ph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nepo.unicamp.br/publicacoes/livros.ph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Imagem 7" descr="Uma imagem contendo bolo, mão, perto, decorado&#10;&#10;Descrição gerada automaticamente">
            <a:extLst>
              <a:ext uri="{FF2B5EF4-FFF2-40B4-BE49-F238E27FC236}">
                <a16:creationId xmlns:a16="http://schemas.microsoft.com/office/drawing/2014/main" id="{3FC22116-1C65-4822-B37E-8900FABDF335}"/>
              </a:ext>
            </a:extLst>
          </p:cNvPr>
          <p:cNvPicPr>
            <a:picLocks noChangeAspect="1"/>
          </p:cNvPicPr>
          <p:nvPr/>
        </p:nvPicPr>
        <p:blipFill rotWithShape="1">
          <a:blip r:embed="rId3">
            <a:extLst>
              <a:ext uri="{28A0092B-C50C-407E-A947-70E740481C1C}">
                <a14:useLocalDpi xmlns:a14="http://schemas.microsoft.com/office/drawing/2010/main" val="0"/>
              </a:ext>
            </a:extLst>
          </a:blip>
          <a:srcRect t="12606" r="-1" b="13186"/>
          <a:stretch/>
        </p:blipFill>
        <p:spPr>
          <a:xfrm>
            <a:off x="4547938" y="3681409"/>
            <a:ext cx="7644062" cy="3176595"/>
          </a:xfrm>
          <a:prstGeom prst="rect">
            <a:avLst/>
          </a:prstGeom>
        </p:spPr>
      </p:pic>
      <p:sp>
        <p:nvSpPr>
          <p:cNvPr id="15" name="Rectangle 14">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392650C-9878-4379-A078-100F4EDEC1E3}"/>
              </a:ext>
            </a:extLst>
          </p:cNvPr>
          <p:cNvSpPr>
            <a:spLocks noGrp="1"/>
          </p:cNvSpPr>
          <p:nvPr>
            <p:ph type="ctrTitle"/>
          </p:nvPr>
        </p:nvSpPr>
        <p:spPr>
          <a:xfrm>
            <a:off x="838199" y="1006467"/>
            <a:ext cx="6154783" cy="2646112"/>
          </a:xfrm>
        </p:spPr>
        <p:txBody>
          <a:bodyPr>
            <a:normAutofit/>
          </a:bodyPr>
          <a:lstStyle/>
          <a:p>
            <a:pPr algn="l"/>
            <a:r>
              <a:rPr lang="pt-BR" sz="4400" dirty="0">
                <a:solidFill>
                  <a:schemeClr val="bg1"/>
                </a:solidFill>
              </a:rPr>
              <a:t>Migração e mobilidade como fatores de risco em tempos de pandemia</a:t>
            </a:r>
          </a:p>
        </p:txBody>
      </p:sp>
      <p:sp>
        <p:nvSpPr>
          <p:cNvPr id="3" name="Subtítulo 2">
            <a:extLst>
              <a:ext uri="{FF2B5EF4-FFF2-40B4-BE49-F238E27FC236}">
                <a16:creationId xmlns:a16="http://schemas.microsoft.com/office/drawing/2014/main" id="{24A5890C-46AE-4928-858C-945E5F3678D8}"/>
              </a:ext>
            </a:extLst>
          </p:cNvPr>
          <p:cNvSpPr>
            <a:spLocks noGrp="1"/>
          </p:cNvSpPr>
          <p:nvPr>
            <p:ph type="subTitle" idx="1"/>
          </p:nvPr>
        </p:nvSpPr>
        <p:spPr>
          <a:xfrm>
            <a:off x="838200" y="3902075"/>
            <a:ext cx="5395912" cy="1655762"/>
          </a:xfrm>
        </p:spPr>
        <p:txBody>
          <a:bodyPr>
            <a:normAutofit/>
          </a:bodyPr>
          <a:lstStyle/>
          <a:p>
            <a:pPr algn="l"/>
            <a:r>
              <a:rPr lang="pt-BR" sz="2000" dirty="0">
                <a:solidFill>
                  <a:schemeClr val="bg1"/>
                </a:solidFill>
              </a:rPr>
              <a:t>Ricardo de Sampaio Dagnino</a:t>
            </a:r>
          </a:p>
          <a:p>
            <a:pPr algn="l"/>
            <a:r>
              <a:rPr lang="pt-BR" sz="2000" i="1" dirty="0">
                <a:solidFill>
                  <a:schemeClr val="bg1"/>
                </a:solidFill>
              </a:rPr>
              <a:t>Demógrafo e Geógrafo</a:t>
            </a:r>
          </a:p>
          <a:p>
            <a:pPr algn="l"/>
            <a:r>
              <a:rPr lang="pt-BR" sz="2000" dirty="0">
                <a:solidFill>
                  <a:schemeClr val="bg1"/>
                </a:solidFill>
              </a:rPr>
              <a:t>Professor do Departamento Interdisciplinar </a:t>
            </a:r>
          </a:p>
          <a:p>
            <a:pPr algn="l"/>
            <a:r>
              <a:rPr lang="pt-BR" sz="2000" dirty="0">
                <a:solidFill>
                  <a:schemeClr val="bg1"/>
                </a:solidFill>
              </a:rPr>
              <a:t>Universidade Federal do Rio Grande do Sul </a:t>
            </a:r>
          </a:p>
        </p:txBody>
      </p:sp>
      <p:cxnSp>
        <p:nvCxnSpPr>
          <p:cNvPr id="17" name="Straight Connector 16">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Subtítulo 2">
            <a:extLst>
              <a:ext uri="{FF2B5EF4-FFF2-40B4-BE49-F238E27FC236}">
                <a16:creationId xmlns:a16="http://schemas.microsoft.com/office/drawing/2014/main" id="{24A5890C-46AE-4928-858C-945E5F3678D8}"/>
              </a:ext>
            </a:extLst>
          </p:cNvPr>
          <p:cNvSpPr txBox="1">
            <a:spLocks/>
          </p:cNvSpPr>
          <p:nvPr/>
        </p:nvSpPr>
        <p:spPr>
          <a:xfrm>
            <a:off x="133112" y="99547"/>
            <a:ext cx="5170828" cy="1026069"/>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600"/>
              </a:spcAft>
            </a:pPr>
            <a:r>
              <a:rPr lang="pt-BR" sz="1800" dirty="0">
                <a:solidFill>
                  <a:schemeClr val="bg1"/>
                </a:solidFill>
              </a:rPr>
              <a:t>Programa de Pós-Graduação em Demografia </a:t>
            </a:r>
          </a:p>
          <a:p>
            <a:pPr algn="l">
              <a:lnSpc>
                <a:spcPct val="100000"/>
              </a:lnSpc>
              <a:spcBef>
                <a:spcPts val="0"/>
              </a:spcBef>
              <a:spcAft>
                <a:spcPts val="600"/>
              </a:spcAft>
            </a:pPr>
            <a:r>
              <a:rPr lang="pt-BR" sz="1800" dirty="0">
                <a:solidFill>
                  <a:schemeClr val="bg1"/>
                </a:solidFill>
              </a:rPr>
              <a:t>Instituto de Filosofia e Ciências Humanas</a:t>
            </a:r>
          </a:p>
          <a:p>
            <a:pPr algn="l">
              <a:lnSpc>
                <a:spcPct val="100000"/>
              </a:lnSpc>
              <a:spcBef>
                <a:spcPts val="0"/>
              </a:spcBef>
              <a:spcAft>
                <a:spcPts val="600"/>
              </a:spcAft>
            </a:pPr>
            <a:r>
              <a:rPr lang="pt-BR" sz="1800" dirty="0">
                <a:solidFill>
                  <a:schemeClr val="bg1"/>
                </a:solidFill>
              </a:rPr>
              <a:t>Universidade Estadual de Campinas</a:t>
            </a:r>
          </a:p>
          <a:p>
            <a:pPr algn="l">
              <a:lnSpc>
                <a:spcPct val="100000"/>
              </a:lnSpc>
              <a:spcBef>
                <a:spcPts val="0"/>
              </a:spcBef>
              <a:spcAft>
                <a:spcPts val="600"/>
              </a:spcAft>
            </a:pPr>
            <a:r>
              <a:rPr lang="pt-BR" sz="1800" dirty="0">
                <a:solidFill>
                  <a:schemeClr val="bg1"/>
                </a:solidFill>
              </a:rPr>
              <a:t>1 de junho de 2020 </a:t>
            </a:r>
          </a:p>
        </p:txBody>
      </p:sp>
      <p:pic>
        <p:nvPicPr>
          <p:cNvPr id="12" name="Picture 31" descr="https://www.ufrgs.br/campuslitoralnorte/wp-content/uploads/2018/03/UFRGS-LITORAL-original-300x239.png">
            <a:extLst>
              <a:ext uri="{FF2B5EF4-FFF2-40B4-BE49-F238E27FC236}">
                <a16:creationId xmlns:a16="http://schemas.microsoft.com/office/drawing/2014/main" id="{7ED793AD-D7D1-4AC5-8A96-A0735B38C7DE}"/>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t="-3889" r="-1" b="-3818"/>
          <a:stretch/>
        </p:blipFill>
        <p:spPr bwMode="auto">
          <a:xfrm>
            <a:off x="9614263" y="282630"/>
            <a:ext cx="2172787" cy="1864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457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0237" y="332657"/>
            <a:ext cx="9319341" cy="6588095"/>
          </a:xfrm>
          <a:prstGeom prst="rect">
            <a:avLst/>
          </a:prstGeom>
        </p:spPr>
      </p:pic>
      <p:sp>
        <p:nvSpPr>
          <p:cNvPr id="3" name="Retângulo 2"/>
          <p:cNvSpPr/>
          <p:nvPr/>
        </p:nvSpPr>
        <p:spPr>
          <a:xfrm>
            <a:off x="1524000" y="188640"/>
            <a:ext cx="4644008"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1631504" y="152939"/>
            <a:ext cx="7488832" cy="778098"/>
          </a:xfrm>
        </p:spPr>
        <p:txBody>
          <a:bodyPr>
            <a:noAutofit/>
          </a:bodyPr>
          <a:lstStyle/>
          <a:p>
            <a:pPr algn="l"/>
            <a:r>
              <a:rPr lang="pt-BR" sz="1800" b="1" dirty="0"/>
              <a:t>Residentes em Parauapebas em 2010</a:t>
            </a:r>
            <a:br>
              <a:rPr lang="pt-BR" sz="1800" b="1" dirty="0"/>
            </a:br>
            <a:r>
              <a:rPr lang="pt-BR" sz="1600" dirty="0"/>
              <a:t>por município de origem (última etapa) e principais eixos de transporte – com ênfase nos municípios do Pará e Maranhão.</a:t>
            </a:r>
            <a:endParaRPr lang="pt-BR" sz="1800" dirty="0"/>
          </a:p>
        </p:txBody>
      </p:sp>
    </p:spTree>
    <p:extLst>
      <p:ext uri="{BB962C8B-B14F-4D97-AF65-F5344CB8AC3E}">
        <p14:creationId xmlns:p14="http://schemas.microsoft.com/office/powerpoint/2010/main" val="3495449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5CE1D99-BA3E-421A-BC72-39292D018BA8}"/>
              </a:ext>
            </a:extLst>
          </p:cNvPr>
          <p:cNvSpPr>
            <a:spLocks noGrp="1"/>
          </p:cNvSpPr>
          <p:nvPr>
            <p:ph idx="1"/>
          </p:nvPr>
        </p:nvSpPr>
        <p:spPr>
          <a:xfrm>
            <a:off x="52758" y="1196634"/>
            <a:ext cx="4495428" cy="1495766"/>
          </a:xfrm>
        </p:spPr>
        <p:txBody>
          <a:bodyPr numCol="1">
            <a:normAutofit/>
          </a:bodyPr>
          <a:lstStyle/>
          <a:p>
            <a:pPr marL="0" indent="0">
              <a:buNone/>
            </a:pPr>
            <a:r>
              <a:rPr lang="pt-BR" sz="2800" b="1" dirty="0"/>
              <a:t>Redistribuição da população, migração e mobilidade pendular</a:t>
            </a:r>
          </a:p>
          <a:p>
            <a:pPr marL="0" indent="0">
              <a:buNone/>
            </a:pPr>
            <a:endParaRPr lang="pt-BR" sz="2800" b="1" i="1" dirty="0"/>
          </a:p>
          <a:p>
            <a:pPr marL="0" indent="0">
              <a:buNone/>
            </a:pPr>
            <a:endParaRPr lang="pt-BR" sz="2900" b="1" i="1" dirty="0"/>
          </a:p>
          <a:p>
            <a:pPr marL="857250" lvl="1" indent="-457200">
              <a:buFontTx/>
              <a:buChar char="-"/>
            </a:pPr>
            <a:endParaRPr lang="pt-BR" sz="2400" dirty="0"/>
          </a:p>
        </p:txBody>
      </p:sp>
      <p:sp>
        <p:nvSpPr>
          <p:cNvPr id="4" name="Espaço Reservado para Número de Slide 3">
            <a:extLst>
              <a:ext uri="{FF2B5EF4-FFF2-40B4-BE49-F238E27FC236}">
                <a16:creationId xmlns:a16="http://schemas.microsoft.com/office/drawing/2014/main" id="{3CBADD77-B52A-4642-8BB7-9EC82E3C0C0F}"/>
              </a:ext>
            </a:extLst>
          </p:cNvPr>
          <p:cNvSpPr>
            <a:spLocks noGrp="1"/>
          </p:cNvSpPr>
          <p:nvPr>
            <p:ph type="sldNum" sz="quarter" idx="12"/>
          </p:nvPr>
        </p:nvSpPr>
        <p:spPr/>
        <p:txBody>
          <a:bodyPr/>
          <a:lstStyle/>
          <a:p>
            <a:fld id="{B0B4381D-0C3F-488A-9676-4BA18EE80927}" type="slidenum">
              <a:rPr lang="pt-BR" smtClean="0"/>
              <a:t>11</a:t>
            </a:fld>
            <a:endParaRPr lang="pt-BR"/>
          </a:p>
        </p:txBody>
      </p:sp>
      <p:sp>
        <p:nvSpPr>
          <p:cNvPr id="8" name="Título 1">
            <a:extLst>
              <a:ext uri="{FF2B5EF4-FFF2-40B4-BE49-F238E27FC236}">
                <a16:creationId xmlns:a16="http://schemas.microsoft.com/office/drawing/2014/main" id="{112B9A4C-A8F5-4ED0-B089-92AFA6E03A0F}"/>
              </a:ext>
            </a:extLst>
          </p:cNvPr>
          <p:cNvSpPr>
            <a:spLocks noGrp="1"/>
          </p:cNvSpPr>
          <p:nvPr>
            <p:ph type="title"/>
          </p:nvPr>
        </p:nvSpPr>
        <p:spPr>
          <a:xfrm>
            <a:off x="350520" y="137477"/>
            <a:ext cx="10515600" cy="548322"/>
          </a:xfrm>
        </p:spPr>
        <p:txBody>
          <a:bodyPr>
            <a:normAutofit fontScale="90000"/>
          </a:bodyPr>
          <a:lstStyle/>
          <a:p>
            <a:r>
              <a:rPr lang="pt-BR" dirty="0"/>
              <a:t>Publicações |</a:t>
            </a:r>
            <a:r>
              <a:rPr lang="pt-BR" sz="2700" dirty="0"/>
              <a:t>mobilidade</a:t>
            </a:r>
            <a:endParaRPr lang="pt-BR" dirty="0"/>
          </a:p>
        </p:txBody>
      </p:sp>
      <p:pic>
        <p:nvPicPr>
          <p:cNvPr id="2" name="Imagem 1">
            <a:extLst>
              <a:ext uri="{FF2B5EF4-FFF2-40B4-BE49-F238E27FC236}">
                <a16:creationId xmlns:a16="http://schemas.microsoft.com/office/drawing/2014/main" id="{A76FBE6A-D930-4E50-8A9C-AB6A41070AC8}"/>
              </a:ext>
            </a:extLst>
          </p:cNvPr>
          <p:cNvPicPr>
            <a:picLocks noChangeAspect="1"/>
          </p:cNvPicPr>
          <p:nvPr/>
        </p:nvPicPr>
        <p:blipFill>
          <a:blip r:embed="rId2"/>
          <a:stretch>
            <a:fillRect/>
          </a:stretch>
        </p:blipFill>
        <p:spPr>
          <a:xfrm>
            <a:off x="4548186" y="0"/>
            <a:ext cx="5167314" cy="2850466"/>
          </a:xfrm>
          <a:prstGeom prst="rect">
            <a:avLst/>
          </a:prstGeom>
        </p:spPr>
      </p:pic>
      <p:sp>
        <p:nvSpPr>
          <p:cNvPr id="6" name="Retângulo 5">
            <a:extLst>
              <a:ext uri="{FF2B5EF4-FFF2-40B4-BE49-F238E27FC236}">
                <a16:creationId xmlns:a16="http://schemas.microsoft.com/office/drawing/2014/main" id="{2D198218-3DDD-4A29-B328-2616E3C35D1E}"/>
              </a:ext>
            </a:extLst>
          </p:cNvPr>
          <p:cNvSpPr/>
          <p:nvPr/>
        </p:nvSpPr>
        <p:spPr>
          <a:xfrm>
            <a:off x="9576646" y="3622879"/>
            <a:ext cx="2578947" cy="338554"/>
          </a:xfrm>
          <a:prstGeom prst="rect">
            <a:avLst/>
          </a:prstGeom>
        </p:spPr>
        <p:txBody>
          <a:bodyPr wrap="square">
            <a:spAutoFit/>
          </a:bodyPr>
          <a:lstStyle/>
          <a:p>
            <a:pPr marL="400050" lvl="1" indent="0">
              <a:spcAft>
                <a:spcPts val="600"/>
              </a:spcAft>
              <a:buNone/>
            </a:pPr>
            <a:r>
              <a:rPr lang="pt-BR" sz="1600" dirty="0"/>
              <a:t>(CARMO et al., 2015) </a:t>
            </a:r>
          </a:p>
        </p:txBody>
      </p:sp>
      <p:pic>
        <p:nvPicPr>
          <p:cNvPr id="7" name="Imagem 6">
            <a:extLst>
              <a:ext uri="{FF2B5EF4-FFF2-40B4-BE49-F238E27FC236}">
                <a16:creationId xmlns:a16="http://schemas.microsoft.com/office/drawing/2014/main" id="{9C52EBD6-3CCA-4D0F-BC7D-673C74B90539}"/>
              </a:ext>
            </a:extLst>
          </p:cNvPr>
          <p:cNvPicPr>
            <a:picLocks noChangeAspect="1"/>
          </p:cNvPicPr>
          <p:nvPr/>
        </p:nvPicPr>
        <p:blipFill rotWithShape="1">
          <a:blip r:embed="rId3"/>
          <a:srcRect l="12491"/>
          <a:stretch/>
        </p:blipFill>
        <p:spPr>
          <a:xfrm>
            <a:off x="8579800" y="279400"/>
            <a:ext cx="3575793" cy="6076950"/>
          </a:xfrm>
          <a:prstGeom prst="rect">
            <a:avLst/>
          </a:prstGeom>
        </p:spPr>
      </p:pic>
      <p:sp>
        <p:nvSpPr>
          <p:cNvPr id="9" name="Espaço Reservado para Conteúdo 2">
            <a:extLst>
              <a:ext uri="{FF2B5EF4-FFF2-40B4-BE49-F238E27FC236}">
                <a16:creationId xmlns:a16="http://schemas.microsoft.com/office/drawing/2014/main" id="{A64A2984-E812-47C3-9B9D-2BCD35869BBC}"/>
              </a:ext>
            </a:extLst>
          </p:cNvPr>
          <p:cNvSpPr txBox="1">
            <a:spLocks/>
          </p:cNvSpPr>
          <p:nvPr/>
        </p:nvSpPr>
        <p:spPr>
          <a:xfrm>
            <a:off x="350520" y="3370416"/>
            <a:ext cx="8210708" cy="2095277"/>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pt-BR" sz="2400" b="1" i="1" dirty="0"/>
              <a:t>Região Metropolitana de Belém </a:t>
            </a:r>
          </a:p>
          <a:p>
            <a:pPr marL="0" indent="0">
              <a:buNone/>
            </a:pPr>
            <a:endParaRPr lang="pt-BR" sz="2400" b="1" i="1" dirty="0"/>
          </a:p>
          <a:p>
            <a:pPr marL="0" indent="0">
              <a:buFont typeface="Arial" pitchFamily="34" charset="0"/>
              <a:buNone/>
            </a:pPr>
            <a:r>
              <a:rPr lang="pt-BR" sz="2400" dirty="0"/>
              <a:t>CARMO, R.; CARDOSO, A.; DAGNINO, R.; CAPARROZ, M.; SAIFI, S.; BASTOS, A.; CRAICE, C. Mobilidade pendular na Região Metropolitana Ampliada de Belém. In: CARDOSO, A.; LIMA, J. (Ed.) </a:t>
            </a:r>
            <a:r>
              <a:rPr lang="pt-BR" sz="2400" b="1" dirty="0"/>
              <a:t>Belém</a:t>
            </a:r>
            <a:r>
              <a:rPr lang="pt-BR" sz="2400" dirty="0"/>
              <a:t>: Transformações na ordem urbana. Observatório das Metrópoles, INCT/CNPq, CAPES, FAPERJ, 2015. </a:t>
            </a:r>
          </a:p>
        </p:txBody>
      </p:sp>
    </p:spTree>
    <p:extLst>
      <p:ext uri="{BB962C8B-B14F-4D97-AF65-F5344CB8AC3E}">
        <p14:creationId xmlns:p14="http://schemas.microsoft.com/office/powerpoint/2010/main" val="5660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E70DA82C-38BC-41B6-9AFE-5893AE7D566D}" type="slidenum">
              <a:rPr lang="pt-BR" smtClean="0"/>
              <a:pPr/>
              <a:t>12</a:t>
            </a:fld>
            <a:endParaRPr lang="pt-BR"/>
          </a:p>
        </p:txBody>
      </p:sp>
      <p:pic>
        <p:nvPicPr>
          <p:cNvPr id="3" name="Picture 2" descr="RMB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
            <a:ext cx="9144000" cy="6470697"/>
          </a:xfrm>
          <a:prstGeom prst="rect">
            <a:avLst/>
          </a:prstGeom>
        </p:spPr>
      </p:pic>
      <p:sp>
        <p:nvSpPr>
          <p:cNvPr id="4" name="TextBox 3"/>
          <p:cNvSpPr txBox="1"/>
          <p:nvPr/>
        </p:nvSpPr>
        <p:spPr>
          <a:xfrm>
            <a:off x="1919536" y="1124744"/>
            <a:ext cx="2520280" cy="1569660"/>
          </a:xfrm>
          <a:prstGeom prst="rect">
            <a:avLst/>
          </a:prstGeom>
          <a:noFill/>
        </p:spPr>
        <p:txBody>
          <a:bodyPr wrap="square" rtlCol="0">
            <a:spAutoFit/>
          </a:bodyPr>
          <a:lstStyle/>
          <a:p>
            <a:r>
              <a:rPr lang="pt-BR" sz="2400" b="1" dirty="0">
                <a:solidFill>
                  <a:srgbClr val="FF0000"/>
                </a:solidFill>
              </a:rPr>
              <a:t>Região Metropolitana</a:t>
            </a:r>
          </a:p>
          <a:p>
            <a:r>
              <a:rPr lang="pt-BR" sz="2400" b="1" dirty="0">
                <a:solidFill>
                  <a:srgbClr val="FF0000"/>
                </a:solidFill>
              </a:rPr>
              <a:t>Ampliada de Belém</a:t>
            </a:r>
          </a:p>
        </p:txBody>
      </p:sp>
      <p:sp>
        <p:nvSpPr>
          <p:cNvPr id="6" name="TextBox 5"/>
          <p:cNvSpPr txBox="1"/>
          <p:nvPr/>
        </p:nvSpPr>
        <p:spPr>
          <a:xfrm>
            <a:off x="7176120" y="3645024"/>
            <a:ext cx="1368152" cy="261610"/>
          </a:xfrm>
          <a:prstGeom prst="rect">
            <a:avLst/>
          </a:prstGeom>
          <a:noFill/>
        </p:spPr>
        <p:txBody>
          <a:bodyPr wrap="square" rtlCol="0">
            <a:spAutoFit/>
          </a:bodyPr>
          <a:lstStyle/>
          <a:p>
            <a:r>
              <a:rPr lang="pt-BR" sz="1100" dirty="0">
                <a:solidFill>
                  <a:schemeClr val="tx2">
                    <a:lumMod val="60000"/>
                    <a:lumOff val="40000"/>
                  </a:schemeClr>
                </a:solidFill>
              </a:rPr>
              <a:t>Rio Guamá</a:t>
            </a:r>
          </a:p>
        </p:txBody>
      </p:sp>
      <p:sp>
        <p:nvSpPr>
          <p:cNvPr id="7" name="TextBox 6"/>
          <p:cNvSpPr txBox="1"/>
          <p:nvPr/>
        </p:nvSpPr>
        <p:spPr>
          <a:xfrm>
            <a:off x="5375920" y="4365104"/>
            <a:ext cx="1368152" cy="261610"/>
          </a:xfrm>
          <a:prstGeom prst="rect">
            <a:avLst/>
          </a:prstGeom>
          <a:noFill/>
        </p:spPr>
        <p:txBody>
          <a:bodyPr wrap="square" rtlCol="0">
            <a:spAutoFit/>
          </a:bodyPr>
          <a:lstStyle/>
          <a:p>
            <a:r>
              <a:rPr lang="pt-BR" sz="1050" dirty="0">
                <a:solidFill>
                  <a:schemeClr val="tx2">
                    <a:lumMod val="60000"/>
                    <a:lumOff val="40000"/>
                  </a:schemeClr>
                </a:solidFill>
              </a:rPr>
              <a:t>Rio Acará</a:t>
            </a:r>
          </a:p>
        </p:txBody>
      </p:sp>
      <p:sp>
        <p:nvSpPr>
          <p:cNvPr id="8" name="TextBox 7"/>
          <p:cNvSpPr txBox="1"/>
          <p:nvPr/>
        </p:nvSpPr>
        <p:spPr>
          <a:xfrm rot="20420778">
            <a:off x="1840472" y="3536970"/>
            <a:ext cx="1368152" cy="261610"/>
          </a:xfrm>
          <a:prstGeom prst="rect">
            <a:avLst/>
          </a:prstGeom>
          <a:noFill/>
        </p:spPr>
        <p:txBody>
          <a:bodyPr wrap="square" rtlCol="0">
            <a:spAutoFit/>
          </a:bodyPr>
          <a:lstStyle/>
          <a:p>
            <a:r>
              <a:rPr lang="pt-BR" sz="1100" dirty="0">
                <a:solidFill>
                  <a:schemeClr val="tx2">
                    <a:lumMod val="60000"/>
                    <a:lumOff val="40000"/>
                  </a:schemeClr>
                </a:solidFill>
              </a:rPr>
              <a:t>Rio Tocantins</a:t>
            </a:r>
          </a:p>
        </p:txBody>
      </p:sp>
    </p:spTree>
    <p:extLst>
      <p:ext uri="{BB962C8B-B14F-4D97-AF65-F5344CB8AC3E}">
        <p14:creationId xmlns:p14="http://schemas.microsoft.com/office/powerpoint/2010/main" val="3468441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70DA82C-38BC-41B6-9AFE-5893AE7D566D}" type="slidenum">
              <a:rPr lang="pt-BR" smtClean="0"/>
              <a:pPr/>
              <a:t>13</a:t>
            </a:fld>
            <a:endParaRPr lang="pt-BR"/>
          </a:p>
        </p:txBody>
      </p:sp>
      <p:pic>
        <p:nvPicPr>
          <p:cNvPr id="3" name="Picture 2"/>
          <p:cNvPicPr>
            <a:picLocks noChangeAspect="1"/>
          </p:cNvPicPr>
          <p:nvPr/>
        </p:nvPicPr>
        <p:blipFill>
          <a:blip r:embed="rId2"/>
          <a:stretch>
            <a:fillRect/>
          </a:stretch>
        </p:blipFill>
        <p:spPr>
          <a:xfrm>
            <a:off x="2135560" y="980728"/>
            <a:ext cx="7480134" cy="3570064"/>
          </a:xfrm>
          <a:prstGeom prst="rect">
            <a:avLst/>
          </a:prstGeom>
        </p:spPr>
      </p:pic>
      <p:sp>
        <p:nvSpPr>
          <p:cNvPr id="4" name="Rectangle 3"/>
          <p:cNvSpPr/>
          <p:nvPr/>
        </p:nvSpPr>
        <p:spPr>
          <a:xfrm>
            <a:off x="2135560" y="188640"/>
            <a:ext cx="7848872" cy="369332"/>
          </a:xfrm>
          <a:prstGeom prst="rect">
            <a:avLst/>
          </a:prstGeom>
        </p:spPr>
        <p:txBody>
          <a:bodyPr wrap="square">
            <a:spAutoFit/>
          </a:bodyPr>
          <a:lstStyle/>
          <a:p>
            <a:r>
              <a:rPr lang="pt-BR" dirty="0"/>
              <a:t>Diagrama representando fluxos de pendularidade de interesse para a RMAB. </a:t>
            </a:r>
            <a:endParaRPr lang="en-US" dirty="0"/>
          </a:p>
        </p:txBody>
      </p:sp>
      <p:sp>
        <p:nvSpPr>
          <p:cNvPr id="5" name="Rectangle 4"/>
          <p:cNvSpPr/>
          <p:nvPr/>
        </p:nvSpPr>
        <p:spPr>
          <a:xfrm>
            <a:off x="2279576" y="5157192"/>
            <a:ext cx="6048672" cy="1477328"/>
          </a:xfrm>
          <a:prstGeom prst="rect">
            <a:avLst/>
          </a:prstGeom>
        </p:spPr>
        <p:txBody>
          <a:bodyPr wrap="square">
            <a:spAutoFit/>
          </a:bodyPr>
          <a:lstStyle/>
          <a:p>
            <a:r>
              <a:rPr lang="pt-BR" dirty="0"/>
              <a:t>1 - Reside na Região e não pendula</a:t>
            </a:r>
          </a:p>
          <a:p>
            <a:r>
              <a:rPr lang="pt-BR" dirty="0"/>
              <a:t>2 - Reside na Região e trabalha em outro município da Região</a:t>
            </a:r>
          </a:p>
          <a:p>
            <a:r>
              <a:rPr lang="pt-BR" dirty="0"/>
              <a:t>3 - Reside na Região e trabalha fora da Região</a:t>
            </a:r>
          </a:p>
          <a:p>
            <a:r>
              <a:rPr lang="pt-BR" dirty="0"/>
              <a:t>4 - Reside em Belém e trabalha na Região (exceto Belém)</a:t>
            </a:r>
          </a:p>
          <a:p>
            <a:r>
              <a:rPr lang="pt-BR" dirty="0"/>
              <a:t>5 - Reside na Região (exceto Belém) e trabalha em Belém</a:t>
            </a:r>
            <a:endParaRPr lang="en-US" dirty="0"/>
          </a:p>
        </p:txBody>
      </p:sp>
    </p:spTree>
    <p:extLst>
      <p:ext uri="{BB962C8B-B14F-4D97-AF65-F5344CB8AC3E}">
        <p14:creationId xmlns:p14="http://schemas.microsoft.com/office/powerpoint/2010/main" val="1259716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70DA82C-38BC-41B6-9AFE-5893AE7D566D}" type="slidenum">
              <a:rPr lang="pt-BR" smtClean="0"/>
              <a:pPr/>
              <a:t>14</a:t>
            </a:fld>
            <a:endParaRPr lang="pt-BR"/>
          </a:p>
        </p:txBody>
      </p:sp>
      <p:pic>
        <p:nvPicPr>
          <p:cNvPr id="3" name="Picture 2"/>
          <p:cNvPicPr>
            <a:picLocks noChangeAspect="1"/>
          </p:cNvPicPr>
          <p:nvPr/>
        </p:nvPicPr>
        <p:blipFill rotWithShape="1">
          <a:blip r:embed="rId2"/>
          <a:srcRect b="33883"/>
          <a:stretch/>
        </p:blipFill>
        <p:spPr>
          <a:xfrm>
            <a:off x="3359696" y="1"/>
            <a:ext cx="7307022" cy="4394200"/>
          </a:xfrm>
          <a:prstGeom prst="rect">
            <a:avLst/>
          </a:prstGeom>
        </p:spPr>
      </p:pic>
      <p:grpSp>
        <p:nvGrpSpPr>
          <p:cNvPr id="4" name="Group 2"/>
          <p:cNvGrpSpPr>
            <a:grpSpLocks/>
          </p:cNvGrpSpPr>
          <p:nvPr/>
        </p:nvGrpSpPr>
        <p:grpSpPr bwMode="auto">
          <a:xfrm>
            <a:off x="1703513" y="1700808"/>
            <a:ext cx="1196975" cy="477838"/>
            <a:chOff x="8218" y="12109"/>
            <a:chExt cx="1885" cy="752"/>
          </a:xfrm>
        </p:grpSpPr>
        <p:sp>
          <p:nvSpPr>
            <p:cNvPr id="5" name="Rectangle 3"/>
            <p:cNvSpPr>
              <a:spLocks noChangeArrowheads="1"/>
            </p:cNvSpPr>
            <p:nvPr/>
          </p:nvSpPr>
          <p:spPr bwMode="auto">
            <a:xfrm>
              <a:off x="8218" y="12171"/>
              <a:ext cx="275" cy="238"/>
            </a:xfrm>
            <a:prstGeom prst="rect">
              <a:avLst/>
            </a:prstGeom>
            <a:solidFill>
              <a:srgbClr val="548DD4"/>
            </a:solidFill>
            <a:ln w="9525">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6" name="Rectangle 4"/>
            <p:cNvSpPr>
              <a:spLocks noChangeArrowheads="1"/>
            </p:cNvSpPr>
            <p:nvPr/>
          </p:nvSpPr>
          <p:spPr bwMode="auto">
            <a:xfrm>
              <a:off x="8218" y="12509"/>
              <a:ext cx="275" cy="238"/>
            </a:xfrm>
            <a:prstGeom prst="rect">
              <a:avLst/>
            </a:prstGeom>
            <a:solidFill>
              <a:srgbClr val="943634"/>
            </a:solidFill>
            <a:ln w="9525">
              <a:solidFill>
                <a:srgbClr val="808080"/>
              </a:solidFill>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7" name="Caixa de Texto 2"/>
            <p:cNvSpPr txBox="1">
              <a:spLocks noChangeArrowheads="1"/>
            </p:cNvSpPr>
            <p:nvPr/>
          </p:nvSpPr>
          <p:spPr bwMode="auto">
            <a:xfrm>
              <a:off x="8428" y="12109"/>
              <a:ext cx="1675"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r>
                <a:rPr lang="pt-BR" sz="800" b="1">
                  <a:latin typeface="Cambria" charset="0"/>
                  <a:ea typeface="ÇlÇr ñæí©" charset="0"/>
                </a:rPr>
                <a:t>HOMENS</a:t>
              </a:r>
              <a:endParaRPr lang="pt-BR"/>
            </a:p>
          </p:txBody>
        </p:sp>
        <p:sp>
          <p:nvSpPr>
            <p:cNvPr id="8" name="Caixa de Texto 2"/>
            <p:cNvSpPr txBox="1">
              <a:spLocks noChangeArrowheads="1"/>
            </p:cNvSpPr>
            <p:nvPr/>
          </p:nvSpPr>
          <p:spPr bwMode="auto">
            <a:xfrm>
              <a:off x="8428" y="12448"/>
              <a:ext cx="1675"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r>
                <a:rPr lang="pt-BR" sz="800" b="1" dirty="0">
                  <a:latin typeface="Cambria" charset="0"/>
                  <a:ea typeface="ÇlÇr ñæí©" charset="0"/>
                </a:rPr>
                <a:t>MULHERES</a:t>
              </a:r>
              <a:endParaRPr lang="pt-BR" dirty="0"/>
            </a:p>
          </p:txBody>
        </p:sp>
      </p:grpSp>
      <p:sp>
        <p:nvSpPr>
          <p:cNvPr id="9" name="Rectangle 8"/>
          <p:cNvSpPr/>
          <p:nvPr/>
        </p:nvSpPr>
        <p:spPr>
          <a:xfrm>
            <a:off x="1631504" y="5013177"/>
            <a:ext cx="5616624" cy="1169551"/>
          </a:xfrm>
          <a:prstGeom prst="rect">
            <a:avLst/>
          </a:prstGeom>
        </p:spPr>
        <p:txBody>
          <a:bodyPr wrap="square">
            <a:spAutoFit/>
          </a:bodyPr>
          <a:lstStyle/>
          <a:p>
            <a:r>
              <a:rPr lang="pt-BR" sz="1400" dirty="0"/>
              <a:t>1 - Reside na Região e não pendula</a:t>
            </a:r>
          </a:p>
          <a:p>
            <a:r>
              <a:rPr lang="pt-BR" sz="1400" dirty="0"/>
              <a:t>2 - Reside na Região e trabalha em outro município da Região</a:t>
            </a:r>
          </a:p>
          <a:p>
            <a:r>
              <a:rPr lang="pt-BR" sz="1400" dirty="0"/>
              <a:t>3 - Reside na Região e trabalha fora da Região</a:t>
            </a:r>
          </a:p>
          <a:p>
            <a:r>
              <a:rPr lang="pt-BR" sz="1400" dirty="0"/>
              <a:t>4 - Reside em Belém e trabalha na Região (exceto Belém)</a:t>
            </a:r>
          </a:p>
          <a:p>
            <a:r>
              <a:rPr lang="pt-BR" sz="1400" dirty="0"/>
              <a:t>5 - Reside na Região (exceto Belém) e trabalha em Belém</a:t>
            </a:r>
            <a:endParaRPr lang="en-US" sz="1400" dirty="0"/>
          </a:p>
        </p:txBody>
      </p:sp>
      <p:pic>
        <p:nvPicPr>
          <p:cNvPr id="10" name="Picture 9"/>
          <p:cNvPicPr>
            <a:picLocks noChangeAspect="1"/>
          </p:cNvPicPr>
          <p:nvPr/>
        </p:nvPicPr>
        <p:blipFill rotWithShape="1">
          <a:blip r:embed="rId3"/>
          <a:srcRect l="21110" t="67305" r="26054" b="-232"/>
          <a:stretch/>
        </p:blipFill>
        <p:spPr>
          <a:xfrm>
            <a:off x="6096000" y="4437113"/>
            <a:ext cx="3860800" cy="2188385"/>
          </a:xfrm>
          <a:prstGeom prst="rect">
            <a:avLst/>
          </a:prstGeom>
        </p:spPr>
      </p:pic>
    </p:spTree>
    <p:extLst>
      <p:ext uri="{BB962C8B-B14F-4D97-AF65-F5344CB8AC3E}">
        <p14:creationId xmlns:p14="http://schemas.microsoft.com/office/powerpoint/2010/main" val="3797345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70DA82C-38BC-41B6-9AFE-5893AE7D566D}" type="slidenum">
              <a:rPr lang="pt-BR" smtClean="0"/>
              <a:pPr/>
              <a:t>15</a:t>
            </a:fld>
            <a:endParaRPr lang="pt-BR"/>
          </a:p>
        </p:txBody>
      </p:sp>
      <p:pic>
        <p:nvPicPr>
          <p:cNvPr id="7" name="Picture 6"/>
          <p:cNvPicPr>
            <a:picLocks noChangeAspect="1"/>
          </p:cNvPicPr>
          <p:nvPr/>
        </p:nvPicPr>
        <p:blipFill>
          <a:blip r:embed="rId2"/>
          <a:stretch>
            <a:fillRect/>
          </a:stretch>
        </p:blipFill>
        <p:spPr>
          <a:xfrm>
            <a:off x="1524000" y="2349501"/>
            <a:ext cx="9144000" cy="2155991"/>
          </a:xfrm>
          <a:prstGeom prst="rect">
            <a:avLst/>
          </a:prstGeom>
        </p:spPr>
      </p:pic>
    </p:spTree>
    <p:extLst>
      <p:ext uri="{BB962C8B-B14F-4D97-AF65-F5344CB8AC3E}">
        <p14:creationId xmlns:p14="http://schemas.microsoft.com/office/powerpoint/2010/main" val="2314809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5CE1D99-BA3E-421A-BC72-39292D018BA8}"/>
              </a:ext>
            </a:extLst>
          </p:cNvPr>
          <p:cNvSpPr>
            <a:spLocks noGrp="1"/>
          </p:cNvSpPr>
          <p:nvPr>
            <p:ph idx="1"/>
          </p:nvPr>
        </p:nvSpPr>
        <p:spPr>
          <a:xfrm>
            <a:off x="128789" y="823277"/>
            <a:ext cx="5485948" cy="5897246"/>
          </a:xfrm>
        </p:spPr>
        <p:txBody>
          <a:bodyPr numCol="1">
            <a:normAutofit/>
          </a:bodyPr>
          <a:lstStyle/>
          <a:p>
            <a:pPr>
              <a:spcBef>
                <a:spcPts val="600"/>
              </a:spcBef>
              <a:spcAft>
                <a:spcPts val="1200"/>
              </a:spcAft>
            </a:pPr>
            <a:r>
              <a:rPr lang="pt-BR" sz="2800" b="1" dirty="0"/>
              <a:t>Redistribuição da população, redes de cidades e doenças ligadas ao Aedes aegypti </a:t>
            </a:r>
            <a:endParaRPr lang="pt-BR" sz="2400" dirty="0"/>
          </a:p>
          <a:p>
            <a:pPr marL="457200" lvl="1" indent="-457200">
              <a:spcBef>
                <a:spcPts val="600"/>
              </a:spcBef>
              <a:spcAft>
                <a:spcPts val="1200"/>
              </a:spcAft>
              <a:buFontTx/>
              <a:buChar char="-"/>
            </a:pPr>
            <a:r>
              <a:rPr lang="pt-BR" sz="2800" b="1" dirty="0"/>
              <a:t>Chikungunya:</a:t>
            </a:r>
            <a:r>
              <a:rPr lang="pt-BR" dirty="0"/>
              <a:t> </a:t>
            </a:r>
            <a:r>
              <a:rPr lang="pt-BR" sz="2000" dirty="0"/>
              <a:t>CARMO, R.; DAGNINO, R.; CAPARROZ, M. Modelagem de Expansão Hipotética do Chikungunya (MECHI). Textos NEPO, v. 72, p. 60-80, 2015. </a:t>
            </a:r>
          </a:p>
          <a:p>
            <a:pPr marL="457200" lvl="1" indent="-457200">
              <a:spcBef>
                <a:spcPts val="600"/>
              </a:spcBef>
              <a:spcAft>
                <a:spcPts val="1200"/>
              </a:spcAft>
              <a:buFontTx/>
              <a:buChar char="-"/>
            </a:pPr>
            <a:r>
              <a:rPr lang="pt-BR" b="1" dirty="0"/>
              <a:t>Zika </a:t>
            </a:r>
            <a:r>
              <a:rPr lang="pt-BR" b="1" dirty="0" err="1"/>
              <a:t>virus</a:t>
            </a:r>
            <a:r>
              <a:rPr lang="pt-BR" b="1" dirty="0"/>
              <a:t>: </a:t>
            </a:r>
            <a:r>
              <a:rPr lang="pt-BR" sz="2000" dirty="0"/>
              <a:t>JOHANSEN, I. C.; DAGNINO, R.; CARMO, R.; ARILHA, M.; YAZAKI, L. </a:t>
            </a:r>
            <a:r>
              <a:rPr lang="pt-BR" sz="2000" dirty="0" err="1"/>
              <a:t>Potential</a:t>
            </a:r>
            <a:r>
              <a:rPr lang="pt-BR" sz="2000" dirty="0"/>
              <a:t> </a:t>
            </a:r>
            <a:r>
              <a:rPr lang="pt-BR" sz="2000" dirty="0" err="1"/>
              <a:t>expansion</a:t>
            </a:r>
            <a:r>
              <a:rPr lang="pt-BR" sz="2000" dirty="0"/>
              <a:t> </a:t>
            </a:r>
            <a:r>
              <a:rPr lang="pt-BR" sz="2000" dirty="0" err="1"/>
              <a:t>of</a:t>
            </a:r>
            <a:r>
              <a:rPr lang="pt-BR" sz="2000" dirty="0"/>
              <a:t> </a:t>
            </a:r>
            <a:r>
              <a:rPr lang="pt-BR" sz="2000" dirty="0" err="1"/>
              <a:t>Zika</a:t>
            </a:r>
            <a:r>
              <a:rPr lang="pt-BR" sz="2000" dirty="0"/>
              <a:t> </a:t>
            </a:r>
            <a:r>
              <a:rPr lang="pt-BR" sz="2000" dirty="0" err="1"/>
              <a:t>virus</a:t>
            </a:r>
            <a:r>
              <a:rPr lang="pt-BR" sz="2000" dirty="0"/>
              <a:t> in </a:t>
            </a:r>
            <a:r>
              <a:rPr lang="pt-BR" sz="2000" dirty="0" err="1"/>
              <a:t>Brazil</a:t>
            </a:r>
            <a:r>
              <a:rPr lang="pt-BR" sz="2000" dirty="0"/>
              <a:t>: </a:t>
            </a:r>
            <a:r>
              <a:rPr lang="pt-BR" sz="2000" dirty="0" err="1"/>
              <a:t>analysis</a:t>
            </a:r>
            <a:r>
              <a:rPr lang="pt-BR" sz="2000" dirty="0"/>
              <a:t> </a:t>
            </a:r>
            <a:r>
              <a:rPr lang="pt-BR" sz="2000" dirty="0" err="1"/>
              <a:t>from</a:t>
            </a:r>
            <a:r>
              <a:rPr lang="pt-BR" sz="2000" dirty="0"/>
              <a:t> </a:t>
            </a:r>
            <a:r>
              <a:rPr lang="pt-BR" sz="2000" dirty="0" err="1"/>
              <a:t>migratory</a:t>
            </a:r>
            <a:r>
              <a:rPr lang="pt-BR" sz="2000" dirty="0"/>
              <a:t> networks In: XXVIII IUSSP </a:t>
            </a:r>
            <a:r>
              <a:rPr lang="pt-BR" sz="2000" dirty="0" err="1"/>
              <a:t>International</a:t>
            </a:r>
            <a:r>
              <a:rPr lang="pt-BR" sz="2000" dirty="0"/>
              <a:t> </a:t>
            </a:r>
            <a:r>
              <a:rPr lang="pt-BR" sz="2000" dirty="0" err="1"/>
              <a:t>Population</a:t>
            </a:r>
            <a:r>
              <a:rPr lang="pt-BR" sz="2000" dirty="0"/>
              <a:t> </a:t>
            </a:r>
            <a:r>
              <a:rPr lang="pt-BR" sz="2000" dirty="0" err="1"/>
              <a:t>Conference</a:t>
            </a:r>
            <a:r>
              <a:rPr lang="pt-BR" sz="2000" dirty="0"/>
              <a:t>. Cape Town, South </a:t>
            </a:r>
            <a:r>
              <a:rPr lang="pt-BR" sz="2000" dirty="0" err="1"/>
              <a:t>Africa</a:t>
            </a:r>
            <a:r>
              <a:rPr lang="pt-BR" sz="2000" dirty="0"/>
              <a:t>, 2017. </a:t>
            </a:r>
            <a:endParaRPr lang="pt-BR" sz="2400" dirty="0"/>
          </a:p>
        </p:txBody>
      </p:sp>
      <p:sp>
        <p:nvSpPr>
          <p:cNvPr id="4" name="Espaço Reservado para Número de Slide 3">
            <a:extLst>
              <a:ext uri="{FF2B5EF4-FFF2-40B4-BE49-F238E27FC236}">
                <a16:creationId xmlns:a16="http://schemas.microsoft.com/office/drawing/2014/main" id="{3CBADD77-B52A-4642-8BB7-9EC82E3C0C0F}"/>
              </a:ext>
            </a:extLst>
          </p:cNvPr>
          <p:cNvSpPr>
            <a:spLocks noGrp="1"/>
          </p:cNvSpPr>
          <p:nvPr>
            <p:ph type="sldNum" sz="quarter" idx="12"/>
          </p:nvPr>
        </p:nvSpPr>
        <p:spPr/>
        <p:txBody>
          <a:bodyPr/>
          <a:lstStyle/>
          <a:p>
            <a:fld id="{B0B4381D-0C3F-488A-9676-4BA18EE80927}" type="slidenum">
              <a:rPr lang="pt-BR" smtClean="0"/>
              <a:t>16</a:t>
            </a:fld>
            <a:endParaRPr lang="pt-BR"/>
          </a:p>
        </p:txBody>
      </p:sp>
      <p:sp>
        <p:nvSpPr>
          <p:cNvPr id="8" name="Título 1">
            <a:extLst>
              <a:ext uri="{FF2B5EF4-FFF2-40B4-BE49-F238E27FC236}">
                <a16:creationId xmlns:a16="http://schemas.microsoft.com/office/drawing/2014/main" id="{112B9A4C-A8F5-4ED0-B089-92AFA6E03A0F}"/>
              </a:ext>
            </a:extLst>
          </p:cNvPr>
          <p:cNvSpPr>
            <a:spLocks noGrp="1"/>
          </p:cNvSpPr>
          <p:nvPr>
            <p:ph type="title"/>
          </p:nvPr>
        </p:nvSpPr>
        <p:spPr>
          <a:xfrm>
            <a:off x="128789" y="136525"/>
            <a:ext cx="10515600" cy="548322"/>
          </a:xfrm>
        </p:spPr>
        <p:txBody>
          <a:bodyPr>
            <a:normAutofit fontScale="90000"/>
          </a:bodyPr>
          <a:lstStyle/>
          <a:p>
            <a:r>
              <a:rPr lang="pt-BR" dirty="0"/>
              <a:t>Redes de </a:t>
            </a:r>
            <a:r>
              <a:rPr lang="pt-BR" dirty="0" err="1"/>
              <a:t>Migração|</a:t>
            </a:r>
            <a:r>
              <a:rPr lang="pt-BR" sz="2700" dirty="0" err="1"/>
              <a:t>Aedes</a:t>
            </a:r>
            <a:endParaRPr lang="pt-BR" dirty="0"/>
          </a:p>
        </p:txBody>
      </p:sp>
      <p:pic>
        <p:nvPicPr>
          <p:cNvPr id="2" name="Imagem 1">
            <a:extLst>
              <a:ext uri="{FF2B5EF4-FFF2-40B4-BE49-F238E27FC236}">
                <a16:creationId xmlns:a16="http://schemas.microsoft.com/office/drawing/2014/main" id="{E1063487-5F82-4ED8-9B0F-1DC5E849CFD4}"/>
              </a:ext>
            </a:extLst>
          </p:cNvPr>
          <p:cNvPicPr>
            <a:picLocks noChangeAspect="1"/>
          </p:cNvPicPr>
          <p:nvPr/>
        </p:nvPicPr>
        <p:blipFill rotWithShape="1">
          <a:blip r:embed="rId2"/>
          <a:srcRect l="3819" r="5022"/>
          <a:stretch/>
        </p:blipFill>
        <p:spPr>
          <a:xfrm>
            <a:off x="5614737" y="0"/>
            <a:ext cx="6608169" cy="6249518"/>
          </a:xfrm>
          <a:prstGeom prst="rect">
            <a:avLst/>
          </a:prstGeom>
        </p:spPr>
      </p:pic>
      <p:sp>
        <p:nvSpPr>
          <p:cNvPr id="5" name="Retângulo 4">
            <a:extLst>
              <a:ext uri="{FF2B5EF4-FFF2-40B4-BE49-F238E27FC236}">
                <a16:creationId xmlns:a16="http://schemas.microsoft.com/office/drawing/2014/main" id="{7EA52F9D-1126-499B-A6C2-3A1BBE9ED248}"/>
              </a:ext>
            </a:extLst>
          </p:cNvPr>
          <p:cNvSpPr/>
          <p:nvPr/>
        </p:nvSpPr>
        <p:spPr>
          <a:xfrm>
            <a:off x="8393809" y="6243779"/>
            <a:ext cx="4198620" cy="338554"/>
          </a:xfrm>
          <a:prstGeom prst="rect">
            <a:avLst/>
          </a:prstGeom>
        </p:spPr>
        <p:txBody>
          <a:bodyPr wrap="square">
            <a:spAutoFit/>
          </a:bodyPr>
          <a:lstStyle/>
          <a:p>
            <a:pPr marL="400050" lvl="1">
              <a:spcAft>
                <a:spcPts val="600"/>
              </a:spcAft>
            </a:pPr>
            <a:r>
              <a:rPr lang="pt-BR" sz="1600" dirty="0"/>
              <a:t>(CARMO; DAGNINO; CAPARROZ, 2015) </a:t>
            </a:r>
          </a:p>
        </p:txBody>
      </p:sp>
    </p:spTree>
    <p:extLst>
      <p:ext uri="{BB962C8B-B14F-4D97-AF65-F5344CB8AC3E}">
        <p14:creationId xmlns:p14="http://schemas.microsoft.com/office/powerpoint/2010/main" val="262335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8661" y="365125"/>
            <a:ext cx="11973339" cy="1325563"/>
          </a:xfrm>
        </p:spPr>
        <p:txBody>
          <a:bodyPr/>
          <a:lstStyle/>
          <a:p>
            <a:r>
              <a:rPr lang="en-US"/>
              <a:t>Rede de municípios relacionados segundo fluxos populacionais de migração</a:t>
            </a:r>
            <a:r>
              <a:rPr lang="pt-BR">
                <a:effectLst/>
              </a:rPr>
              <a:t> </a:t>
            </a:r>
            <a:endParaRPr lang="pt-BR" dirty="0"/>
          </a:p>
        </p:txBody>
      </p:sp>
      <p:sp>
        <p:nvSpPr>
          <p:cNvPr id="4" name="Rectangle 2"/>
          <p:cNvSpPr>
            <a:spLocks noChangeArrowheads="1"/>
          </p:cNvSpPr>
          <p:nvPr/>
        </p:nvSpPr>
        <p:spPr bwMode="auto">
          <a:xfrm>
            <a:off x="1192696" y="232575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025" name="Picture 5" descr="D:\Marcio geral\Dropbox\Proj_MHECHI\Banco de dados\RESULTADOS\Figuras\rede_modelo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03" y="2124824"/>
            <a:ext cx="11715454"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949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OSX HD:Users:macbookpro:Dropbox:Proj_MHECHI:SIG:Fig:FigFINAL:Brasi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1" y="-696014"/>
            <a:ext cx="8068230" cy="7607802"/>
          </a:xfrm>
          <a:prstGeom prst="rect">
            <a:avLst/>
          </a:prstGeom>
          <a:noFill/>
          <a:ln>
            <a:noFill/>
          </a:ln>
        </p:spPr>
      </p:pic>
      <p:sp>
        <p:nvSpPr>
          <p:cNvPr id="6" name="Espaço Reservado para Conteúdo 2"/>
          <p:cNvSpPr txBox="1">
            <a:spLocks/>
          </p:cNvSpPr>
          <p:nvPr/>
        </p:nvSpPr>
        <p:spPr>
          <a:xfrm>
            <a:off x="8969" y="1231900"/>
            <a:ext cx="4105832" cy="5524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pt-BR" dirty="0"/>
              <a:t>Expansão em dois eixos:</a:t>
            </a:r>
          </a:p>
          <a:p>
            <a:pPr marL="0" indent="0">
              <a:buFont typeface="Arial"/>
              <a:buNone/>
            </a:pPr>
            <a:endParaRPr lang="pt-BR" dirty="0"/>
          </a:p>
          <a:p>
            <a:pPr marL="0" indent="0">
              <a:buFont typeface="Arial"/>
              <a:buNone/>
            </a:pPr>
            <a:r>
              <a:rPr lang="pt-BR" dirty="0"/>
              <a:t>Um eixo da faixa norte da Amazônia oriental em direção ao seu centro,</a:t>
            </a:r>
          </a:p>
          <a:p>
            <a:pPr marL="0" indent="0">
              <a:buFont typeface="Arial"/>
              <a:buNone/>
            </a:pPr>
            <a:endParaRPr lang="pt-BR" dirty="0"/>
          </a:p>
          <a:p>
            <a:pPr marL="0" indent="0">
              <a:buFont typeface="Arial"/>
              <a:buNone/>
            </a:pPr>
            <a:endParaRPr lang="pt-BR" dirty="0"/>
          </a:p>
          <a:p>
            <a:pPr marL="0" indent="0">
              <a:buNone/>
            </a:pPr>
            <a:r>
              <a:rPr lang="pt-BR" dirty="0"/>
              <a:t>Outro eixo ligando o Nordeste ao Sudeste. </a:t>
            </a:r>
          </a:p>
          <a:p>
            <a:pPr marL="0" indent="0">
              <a:buFont typeface="Arial"/>
              <a:buNone/>
            </a:pPr>
            <a:endParaRPr lang="pt-BR" dirty="0"/>
          </a:p>
          <a:p>
            <a:pPr marL="0" indent="0">
              <a:buFont typeface="Arial"/>
              <a:buNone/>
            </a:pPr>
            <a:endParaRPr lang="pt-BR" dirty="0"/>
          </a:p>
        </p:txBody>
      </p:sp>
      <p:sp>
        <p:nvSpPr>
          <p:cNvPr id="7" name="Título 1"/>
          <p:cNvSpPr>
            <a:spLocks noGrp="1"/>
          </p:cNvSpPr>
          <p:nvPr>
            <p:ph type="title"/>
          </p:nvPr>
        </p:nvSpPr>
        <p:spPr>
          <a:xfrm>
            <a:off x="279400" y="161925"/>
            <a:ext cx="2819400" cy="587376"/>
          </a:xfrm>
        </p:spPr>
        <p:txBody>
          <a:bodyPr>
            <a:normAutofit fontScale="90000"/>
          </a:bodyPr>
          <a:lstStyle/>
          <a:p>
            <a:r>
              <a:rPr lang="pt-BR" dirty="0"/>
              <a:t>Resultados</a:t>
            </a:r>
          </a:p>
        </p:txBody>
      </p:sp>
    </p:spTree>
    <p:extLst>
      <p:ext uri="{BB962C8B-B14F-4D97-AF65-F5344CB8AC3E}">
        <p14:creationId xmlns:p14="http://schemas.microsoft.com/office/powerpoint/2010/main" val="705178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4" name="Picture 12" descr="OSX HD:Users:macbookpro:Dropbox:Proj_MHECHI:SIG:Fig:FigFin2:Feira_Salvador.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249" y="126124"/>
            <a:ext cx="9693696" cy="6858000"/>
          </a:xfrm>
          <a:prstGeom prst="rect">
            <a:avLst/>
          </a:prstGeom>
          <a:noFill/>
          <a:ln>
            <a:noFill/>
          </a:ln>
        </p:spPr>
      </p:pic>
    </p:spTree>
    <p:extLst>
      <p:ext uri="{BB962C8B-B14F-4D97-AF65-F5344CB8AC3E}">
        <p14:creationId xmlns:p14="http://schemas.microsoft.com/office/powerpoint/2010/main" val="878273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81000" y="240633"/>
            <a:ext cx="9144000" cy="950494"/>
          </a:xfrm>
        </p:spPr>
        <p:txBody>
          <a:bodyPr>
            <a:normAutofit/>
          </a:bodyPr>
          <a:lstStyle/>
          <a:p>
            <a:pPr algn="l"/>
            <a:r>
              <a:rPr lang="pt-BR" dirty="0"/>
              <a:t>Equação compensadora</a:t>
            </a:r>
          </a:p>
        </p:txBody>
      </p:sp>
      <p:sp>
        <p:nvSpPr>
          <p:cNvPr id="6" name="Subtítulo 5">
            <a:extLst>
              <a:ext uri="{FF2B5EF4-FFF2-40B4-BE49-F238E27FC236}">
                <a16:creationId xmlns:a16="http://schemas.microsoft.com/office/drawing/2014/main" id="{9F2A7E02-E302-48E9-96B1-D84B0E4251E7}"/>
              </a:ext>
            </a:extLst>
          </p:cNvPr>
          <p:cNvSpPr>
            <a:spLocks noGrp="1"/>
          </p:cNvSpPr>
          <p:nvPr>
            <p:ph type="subTitle" idx="1"/>
          </p:nvPr>
        </p:nvSpPr>
        <p:spPr/>
        <p:txBody>
          <a:bodyPr/>
          <a:lstStyle/>
          <a:p>
            <a:endParaRPr lang="pt-BR"/>
          </a:p>
        </p:txBody>
      </p:sp>
      <p:pic>
        <p:nvPicPr>
          <p:cNvPr id="8" name="Imagem 7" descr="Tela de celular com texto preto sobre fundo branco&#10;&#10;Descrição gerada automaticamente">
            <a:extLst>
              <a:ext uri="{FF2B5EF4-FFF2-40B4-BE49-F238E27FC236}">
                <a16:creationId xmlns:a16="http://schemas.microsoft.com/office/drawing/2014/main" id="{E9CD4B9E-637C-477F-BE82-81FF23A91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3525" y="1600200"/>
            <a:ext cx="6724950" cy="4850295"/>
          </a:xfrm>
          <a:prstGeom prst="rect">
            <a:avLst/>
          </a:prstGeom>
        </p:spPr>
      </p:pic>
    </p:spTree>
    <p:extLst>
      <p:ext uri="{BB962C8B-B14F-4D97-AF65-F5344CB8AC3E}">
        <p14:creationId xmlns:p14="http://schemas.microsoft.com/office/powerpoint/2010/main" val="898605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Picture 20" descr="OSX HD:Users:macbookpro:Dropbox:Proj_MHECHI:SIG:Fig:FigFin2:Feira_SaoPaulo.png"/>
          <p:cNvPicPr>
            <a:picLocks noChangeAspect="1"/>
          </p:cNvPicPr>
          <p:nvPr/>
        </p:nvPicPr>
        <p:blipFill rotWithShape="1">
          <a:blip r:embed="rId2" cstate="print">
            <a:extLst>
              <a:ext uri="{28A0092B-C50C-407E-A947-70E740481C1C}">
                <a14:useLocalDpi xmlns:a14="http://schemas.microsoft.com/office/drawing/2010/main" val="0"/>
              </a:ext>
            </a:extLst>
          </a:blip>
          <a:srcRect t="1291" b="1857"/>
          <a:stretch/>
        </p:blipFill>
        <p:spPr bwMode="auto">
          <a:xfrm>
            <a:off x="1345402" y="0"/>
            <a:ext cx="10008398" cy="6858000"/>
          </a:xfrm>
          <a:prstGeom prst="rect">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v="urn:schemas-microsoft-com:mac:vml" xmlns:mc="http://schemas.openxmlformats.org/markup-compatibility/2006" xmlns:mo="http://schemas.microsoft.com/office/mac/office/2008/main" xmlns:wpc="http://schemas.microsoft.com/office/word/2010/wordprocessingCanvas" xmlns="" xmlns:lc="http://schemas.openxmlformats.org/drawingml/2006/lockedCanvas"/>
            </a:ext>
          </a:extLst>
        </p:spPr>
      </p:pic>
    </p:spTree>
    <p:extLst>
      <p:ext uri="{BB962C8B-B14F-4D97-AF65-F5344CB8AC3E}">
        <p14:creationId xmlns:p14="http://schemas.microsoft.com/office/powerpoint/2010/main" val="953691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Picture 2" descr="OSX HD:Users:macbookpro:Dropbox:Proj_MHECHI:SIG:Fig:FigFin2:Oiapoqu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3300" y="0"/>
            <a:ext cx="9918701" cy="7018262"/>
          </a:xfrm>
          <a:prstGeom prst="rect">
            <a:avLst/>
          </a:prstGeom>
          <a:noFill/>
          <a:ln>
            <a:noFill/>
          </a:ln>
        </p:spPr>
      </p:pic>
      <p:sp>
        <p:nvSpPr>
          <p:cNvPr id="5" name="CaixaDeTexto 4"/>
          <p:cNvSpPr txBox="1"/>
          <p:nvPr/>
        </p:nvSpPr>
        <p:spPr>
          <a:xfrm>
            <a:off x="10817604" y="2608976"/>
            <a:ext cx="79695" cy="200055"/>
          </a:xfrm>
          <a:prstGeom prst="rect">
            <a:avLst/>
          </a:prstGeom>
          <a:solidFill>
            <a:schemeClr val="bg1"/>
          </a:solidFill>
        </p:spPr>
        <p:txBody>
          <a:bodyPr wrap="square" rtlCol="0">
            <a:spAutoFit/>
          </a:bodyPr>
          <a:lstStyle/>
          <a:p>
            <a:pPr algn="ctr"/>
            <a:r>
              <a:rPr lang="pt-BR" sz="700" dirty="0">
                <a:solidFill>
                  <a:schemeClr val="tx1">
                    <a:lumMod val="75000"/>
                    <a:lumOff val="25000"/>
                  </a:schemeClr>
                </a:solidFill>
              </a:rPr>
              <a:t>1</a:t>
            </a:r>
          </a:p>
        </p:txBody>
      </p:sp>
    </p:spTree>
    <p:extLst>
      <p:ext uri="{BB962C8B-B14F-4D97-AF65-F5344CB8AC3E}">
        <p14:creationId xmlns:p14="http://schemas.microsoft.com/office/powerpoint/2010/main" val="1872666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5CE1D99-BA3E-421A-BC72-39292D018BA8}"/>
              </a:ext>
            </a:extLst>
          </p:cNvPr>
          <p:cNvSpPr>
            <a:spLocks noGrp="1"/>
          </p:cNvSpPr>
          <p:nvPr>
            <p:ph idx="1"/>
          </p:nvPr>
        </p:nvSpPr>
        <p:spPr>
          <a:xfrm>
            <a:off x="-1" y="801102"/>
            <a:ext cx="6637867" cy="800318"/>
          </a:xfrm>
        </p:spPr>
        <p:txBody>
          <a:bodyPr>
            <a:normAutofit fontScale="92500" lnSpcReduction="10000"/>
          </a:bodyPr>
          <a:lstStyle/>
          <a:p>
            <a:pPr marL="400050" lvl="1" indent="0">
              <a:buNone/>
            </a:pPr>
            <a:r>
              <a:rPr lang="pt-BR" sz="2900" b="1" dirty="0"/>
              <a:t>Técnicas de análise espacial e estatísticas com dados d</a:t>
            </a:r>
            <a:r>
              <a:rPr lang="pt-BR" sz="3200" dirty="0"/>
              <a:t>o dia 17/5</a:t>
            </a:r>
            <a:endParaRPr lang="pt-BR" sz="2900" b="1" dirty="0"/>
          </a:p>
        </p:txBody>
      </p:sp>
      <p:sp>
        <p:nvSpPr>
          <p:cNvPr id="4" name="Espaço Reservado para Número de Slide 3">
            <a:extLst>
              <a:ext uri="{FF2B5EF4-FFF2-40B4-BE49-F238E27FC236}">
                <a16:creationId xmlns:a16="http://schemas.microsoft.com/office/drawing/2014/main" id="{3CBADD77-B52A-4642-8BB7-9EC82E3C0C0F}"/>
              </a:ext>
            </a:extLst>
          </p:cNvPr>
          <p:cNvSpPr>
            <a:spLocks noGrp="1"/>
          </p:cNvSpPr>
          <p:nvPr>
            <p:ph type="sldNum" sz="quarter" idx="12"/>
          </p:nvPr>
        </p:nvSpPr>
        <p:spPr/>
        <p:txBody>
          <a:bodyPr/>
          <a:lstStyle/>
          <a:p>
            <a:fld id="{B0B4381D-0C3F-488A-9676-4BA18EE80927}" type="slidenum">
              <a:rPr lang="pt-BR" smtClean="0"/>
              <a:t>22</a:t>
            </a:fld>
            <a:endParaRPr lang="pt-BR"/>
          </a:p>
        </p:txBody>
      </p:sp>
      <p:sp>
        <p:nvSpPr>
          <p:cNvPr id="8" name="Título 1">
            <a:extLst>
              <a:ext uri="{FF2B5EF4-FFF2-40B4-BE49-F238E27FC236}">
                <a16:creationId xmlns:a16="http://schemas.microsoft.com/office/drawing/2014/main" id="{112B9A4C-A8F5-4ED0-B089-92AFA6E03A0F}"/>
              </a:ext>
            </a:extLst>
          </p:cNvPr>
          <p:cNvSpPr>
            <a:spLocks noGrp="1"/>
          </p:cNvSpPr>
          <p:nvPr>
            <p:ph type="title"/>
          </p:nvPr>
        </p:nvSpPr>
        <p:spPr>
          <a:xfrm>
            <a:off x="350520" y="137477"/>
            <a:ext cx="10515600" cy="548322"/>
          </a:xfrm>
        </p:spPr>
        <p:txBody>
          <a:bodyPr>
            <a:normAutofit fontScale="90000"/>
          </a:bodyPr>
          <a:lstStyle/>
          <a:p>
            <a:r>
              <a:rPr lang="pt-BR" dirty="0"/>
              <a:t>Mobilidade e Covid-19 | </a:t>
            </a:r>
            <a:r>
              <a:rPr lang="pt-BR" sz="2700" dirty="0"/>
              <a:t>Amazonas</a:t>
            </a:r>
            <a:endParaRPr lang="pt-BR" dirty="0"/>
          </a:p>
        </p:txBody>
      </p:sp>
      <p:sp>
        <p:nvSpPr>
          <p:cNvPr id="9" name="Retângulo 8">
            <a:extLst>
              <a:ext uri="{FF2B5EF4-FFF2-40B4-BE49-F238E27FC236}">
                <a16:creationId xmlns:a16="http://schemas.microsoft.com/office/drawing/2014/main" id="{3102CF2B-993A-4E8F-96DB-1960DCE51D41}"/>
              </a:ext>
            </a:extLst>
          </p:cNvPr>
          <p:cNvSpPr/>
          <p:nvPr/>
        </p:nvSpPr>
        <p:spPr>
          <a:xfrm>
            <a:off x="6506818" y="1964698"/>
            <a:ext cx="4207564" cy="4001095"/>
          </a:xfrm>
          <a:prstGeom prst="rect">
            <a:avLst/>
          </a:prstGeom>
        </p:spPr>
        <p:txBody>
          <a:bodyPr wrap="square">
            <a:spAutoFit/>
          </a:bodyPr>
          <a:lstStyle/>
          <a:p>
            <a:r>
              <a:rPr lang="pt-BR" sz="2800" b="1" dirty="0"/>
              <a:t>0.74 (máximo é 1)</a:t>
            </a:r>
          </a:p>
          <a:p>
            <a:r>
              <a:rPr lang="pt-BR" dirty="0"/>
              <a:t>Dias de duração de casos da </a:t>
            </a:r>
            <a:r>
              <a:rPr lang="pt-BR" dirty="0" err="1"/>
              <a:t>covid</a:t>
            </a:r>
            <a:r>
              <a:rPr lang="pt-BR" dirty="0"/>
              <a:t> dos 2 municípios de cada ligação foi de e significativamente </a:t>
            </a:r>
            <a:r>
              <a:rPr lang="pt-BR" dirty="0" err="1"/>
              <a:t>siginificante</a:t>
            </a:r>
            <a:r>
              <a:rPr lang="pt-BR" dirty="0"/>
              <a:t>.</a:t>
            </a:r>
          </a:p>
          <a:p>
            <a:endParaRPr lang="pt-BR" dirty="0"/>
          </a:p>
          <a:p>
            <a:endParaRPr lang="pt-BR" dirty="0"/>
          </a:p>
          <a:p>
            <a:endParaRPr lang="pt-BR" dirty="0"/>
          </a:p>
          <a:p>
            <a:endParaRPr lang="pt-BR" dirty="0"/>
          </a:p>
          <a:p>
            <a:r>
              <a:rPr lang="pt-BR" sz="2800" b="1" dirty="0"/>
              <a:t>0.62 (máximo é 1) </a:t>
            </a:r>
          </a:p>
          <a:p>
            <a:r>
              <a:rPr lang="pt-BR" dirty="0"/>
              <a:t>Os totais de casos da </a:t>
            </a:r>
            <a:r>
              <a:rPr lang="pt-BR" dirty="0" err="1"/>
              <a:t>covid</a:t>
            </a:r>
            <a:r>
              <a:rPr lang="pt-BR" dirty="0"/>
              <a:t> dos 2 municípios de cada ligação foi e significativamente </a:t>
            </a:r>
            <a:r>
              <a:rPr lang="pt-BR" dirty="0" err="1"/>
              <a:t>siginificante</a:t>
            </a:r>
            <a:endParaRPr lang="pt-BR" dirty="0"/>
          </a:p>
          <a:p>
            <a:endParaRPr lang="pt-BR" dirty="0"/>
          </a:p>
        </p:txBody>
      </p:sp>
      <p:sp>
        <p:nvSpPr>
          <p:cNvPr id="7" name="Retângulo 6">
            <a:extLst>
              <a:ext uri="{FF2B5EF4-FFF2-40B4-BE49-F238E27FC236}">
                <a16:creationId xmlns:a16="http://schemas.microsoft.com/office/drawing/2014/main" id="{44496B84-E4BE-4EFB-9A80-D2A8B23BDC28}"/>
              </a:ext>
            </a:extLst>
          </p:cNvPr>
          <p:cNvSpPr/>
          <p:nvPr/>
        </p:nvSpPr>
        <p:spPr>
          <a:xfrm>
            <a:off x="698390" y="3206522"/>
            <a:ext cx="3774219" cy="1200329"/>
          </a:xfrm>
          <a:prstGeom prst="rect">
            <a:avLst/>
          </a:prstGeom>
        </p:spPr>
        <p:txBody>
          <a:bodyPr wrap="square">
            <a:spAutoFit/>
          </a:bodyPr>
          <a:lstStyle/>
          <a:p>
            <a:r>
              <a:rPr lang="pt-BR" dirty="0"/>
              <a:t>A correlação não-paramétrica de </a:t>
            </a:r>
            <a:r>
              <a:rPr lang="pt-BR" dirty="0" err="1"/>
              <a:t>Spearman</a:t>
            </a:r>
            <a:r>
              <a:rPr lang="pt-BR" dirty="0"/>
              <a:t> entre as redes de migração no Amazonas </a:t>
            </a:r>
            <a:r>
              <a:rPr lang="pt-BR" dirty="0" err="1"/>
              <a:t>rankeadas</a:t>
            </a:r>
            <a:r>
              <a:rPr lang="pt-BR" dirty="0"/>
              <a:t> pelos totais de população de cada ligação</a:t>
            </a:r>
          </a:p>
        </p:txBody>
      </p:sp>
    </p:spTree>
    <p:extLst>
      <p:ext uri="{BB962C8B-B14F-4D97-AF65-F5344CB8AC3E}">
        <p14:creationId xmlns:p14="http://schemas.microsoft.com/office/powerpoint/2010/main" val="260799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5CE1D99-BA3E-421A-BC72-39292D018BA8}"/>
              </a:ext>
            </a:extLst>
          </p:cNvPr>
          <p:cNvSpPr>
            <a:spLocks noGrp="1"/>
          </p:cNvSpPr>
          <p:nvPr>
            <p:ph idx="1"/>
          </p:nvPr>
        </p:nvSpPr>
        <p:spPr>
          <a:xfrm>
            <a:off x="-1" y="801102"/>
            <a:ext cx="6637867" cy="800318"/>
          </a:xfrm>
        </p:spPr>
        <p:txBody>
          <a:bodyPr>
            <a:normAutofit/>
          </a:bodyPr>
          <a:lstStyle/>
          <a:p>
            <a:pPr marL="400050" lvl="1" indent="0">
              <a:buNone/>
            </a:pPr>
            <a:r>
              <a:rPr lang="pt-BR" sz="1800" b="1" dirty="0"/>
              <a:t>Técnicas de análise espacial e estatísticas</a:t>
            </a:r>
          </a:p>
        </p:txBody>
      </p:sp>
      <p:sp>
        <p:nvSpPr>
          <p:cNvPr id="4" name="Espaço Reservado para Número de Slide 3">
            <a:extLst>
              <a:ext uri="{FF2B5EF4-FFF2-40B4-BE49-F238E27FC236}">
                <a16:creationId xmlns:a16="http://schemas.microsoft.com/office/drawing/2014/main" id="{3CBADD77-B52A-4642-8BB7-9EC82E3C0C0F}"/>
              </a:ext>
            </a:extLst>
          </p:cNvPr>
          <p:cNvSpPr>
            <a:spLocks noGrp="1"/>
          </p:cNvSpPr>
          <p:nvPr>
            <p:ph type="sldNum" sz="quarter" idx="12"/>
          </p:nvPr>
        </p:nvSpPr>
        <p:spPr/>
        <p:txBody>
          <a:bodyPr/>
          <a:lstStyle/>
          <a:p>
            <a:fld id="{B0B4381D-0C3F-488A-9676-4BA18EE80927}" type="slidenum">
              <a:rPr lang="pt-BR" smtClean="0"/>
              <a:t>23</a:t>
            </a:fld>
            <a:endParaRPr lang="pt-BR"/>
          </a:p>
        </p:txBody>
      </p:sp>
      <p:sp>
        <p:nvSpPr>
          <p:cNvPr id="8" name="Título 1">
            <a:extLst>
              <a:ext uri="{FF2B5EF4-FFF2-40B4-BE49-F238E27FC236}">
                <a16:creationId xmlns:a16="http://schemas.microsoft.com/office/drawing/2014/main" id="{112B9A4C-A8F5-4ED0-B089-92AFA6E03A0F}"/>
              </a:ext>
            </a:extLst>
          </p:cNvPr>
          <p:cNvSpPr>
            <a:spLocks noGrp="1"/>
          </p:cNvSpPr>
          <p:nvPr>
            <p:ph type="title"/>
          </p:nvPr>
        </p:nvSpPr>
        <p:spPr>
          <a:xfrm>
            <a:off x="350520" y="137477"/>
            <a:ext cx="10515600" cy="548322"/>
          </a:xfrm>
        </p:spPr>
        <p:txBody>
          <a:bodyPr>
            <a:normAutofit fontScale="90000"/>
          </a:bodyPr>
          <a:lstStyle/>
          <a:p>
            <a:r>
              <a:rPr lang="pt-BR" dirty="0"/>
              <a:t>Mobilidade e Covid-19 | </a:t>
            </a:r>
            <a:r>
              <a:rPr lang="pt-BR" sz="2700" dirty="0"/>
              <a:t>Amazonas</a:t>
            </a:r>
            <a:endParaRPr lang="pt-BR" dirty="0"/>
          </a:p>
        </p:txBody>
      </p:sp>
      <p:pic>
        <p:nvPicPr>
          <p:cNvPr id="6" name="Imagem 5">
            <a:extLst>
              <a:ext uri="{FF2B5EF4-FFF2-40B4-BE49-F238E27FC236}">
                <a16:creationId xmlns:a16="http://schemas.microsoft.com/office/drawing/2014/main" id="{23C31F87-F85C-4E8F-9AA3-CED6312762C9}"/>
              </a:ext>
            </a:extLst>
          </p:cNvPr>
          <p:cNvPicPr/>
          <p:nvPr/>
        </p:nvPicPr>
        <p:blipFill rotWithShape="1">
          <a:blip r:embed="rId2"/>
          <a:srcRect l="2307" b="25096"/>
          <a:stretch/>
        </p:blipFill>
        <p:spPr>
          <a:xfrm>
            <a:off x="3099875" y="685799"/>
            <a:ext cx="9018104" cy="5241912"/>
          </a:xfrm>
          <a:prstGeom prst="rect">
            <a:avLst/>
          </a:prstGeom>
        </p:spPr>
      </p:pic>
      <p:sp>
        <p:nvSpPr>
          <p:cNvPr id="7" name="Espaço Reservado para Conteúdo 2">
            <a:extLst>
              <a:ext uri="{FF2B5EF4-FFF2-40B4-BE49-F238E27FC236}">
                <a16:creationId xmlns:a16="http://schemas.microsoft.com/office/drawing/2014/main" id="{DAB02002-0F05-459C-97CE-5490677E1E93}"/>
              </a:ext>
            </a:extLst>
          </p:cNvPr>
          <p:cNvSpPr txBox="1">
            <a:spLocks/>
          </p:cNvSpPr>
          <p:nvPr/>
        </p:nvSpPr>
        <p:spPr>
          <a:xfrm>
            <a:off x="74021" y="1484725"/>
            <a:ext cx="6637867" cy="8003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lvl="1" indent="0">
              <a:buFont typeface="Arial" panose="020B0604020202020204" pitchFamily="34" charset="0"/>
              <a:buNone/>
            </a:pPr>
            <a:r>
              <a:rPr lang="pt-BR" sz="2900" b="1" dirty="0"/>
              <a:t>Redes de mobilidade</a:t>
            </a:r>
          </a:p>
        </p:txBody>
      </p:sp>
    </p:spTree>
    <p:extLst>
      <p:ext uri="{BB962C8B-B14F-4D97-AF65-F5344CB8AC3E}">
        <p14:creationId xmlns:p14="http://schemas.microsoft.com/office/powerpoint/2010/main" val="27726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5CE1D99-BA3E-421A-BC72-39292D018BA8}"/>
              </a:ext>
            </a:extLst>
          </p:cNvPr>
          <p:cNvSpPr>
            <a:spLocks noGrp="1"/>
          </p:cNvSpPr>
          <p:nvPr>
            <p:ph idx="1"/>
          </p:nvPr>
        </p:nvSpPr>
        <p:spPr>
          <a:xfrm>
            <a:off x="-1" y="801102"/>
            <a:ext cx="6637867" cy="800318"/>
          </a:xfrm>
        </p:spPr>
        <p:txBody>
          <a:bodyPr>
            <a:normAutofit/>
          </a:bodyPr>
          <a:lstStyle/>
          <a:p>
            <a:pPr marL="400050" lvl="1" indent="0">
              <a:buNone/>
            </a:pPr>
            <a:r>
              <a:rPr lang="pt-BR" sz="1800" b="1" dirty="0"/>
              <a:t>Técnicas de análise espacial e estatísticas</a:t>
            </a:r>
          </a:p>
        </p:txBody>
      </p:sp>
      <p:sp>
        <p:nvSpPr>
          <p:cNvPr id="4" name="Espaço Reservado para Número de Slide 3">
            <a:extLst>
              <a:ext uri="{FF2B5EF4-FFF2-40B4-BE49-F238E27FC236}">
                <a16:creationId xmlns:a16="http://schemas.microsoft.com/office/drawing/2014/main" id="{3CBADD77-B52A-4642-8BB7-9EC82E3C0C0F}"/>
              </a:ext>
            </a:extLst>
          </p:cNvPr>
          <p:cNvSpPr>
            <a:spLocks noGrp="1"/>
          </p:cNvSpPr>
          <p:nvPr>
            <p:ph type="sldNum" sz="quarter" idx="12"/>
          </p:nvPr>
        </p:nvSpPr>
        <p:spPr/>
        <p:txBody>
          <a:bodyPr/>
          <a:lstStyle/>
          <a:p>
            <a:fld id="{B0B4381D-0C3F-488A-9676-4BA18EE80927}" type="slidenum">
              <a:rPr lang="pt-BR" smtClean="0"/>
              <a:t>24</a:t>
            </a:fld>
            <a:endParaRPr lang="pt-BR"/>
          </a:p>
        </p:txBody>
      </p:sp>
      <p:sp>
        <p:nvSpPr>
          <p:cNvPr id="8" name="Título 1">
            <a:extLst>
              <a:ext uri="{FF2B5EF4-FFF2-40B4-BE49-F238E27FC236}">
                <a16:creationId xmlns:a16="http://schemas.microsoft.com/office/drawing/2014/main" id="{112B9A4C-A8F5-4ED0-B089-92AFA6E03A0F}"/>
              </a:ext>
            </a:extLst>
          </p:cNvPr>
          <p:cNvSpPr>
            <a:spLocks noGrp="1"/>
          </p:cNvSpPr>
          <p:nvPr>
            <p:ph type="title"/>
          </p:nvPr>
        </p:nvSpPr>
        <p:spPr>
          <a:xfrm>
            <a:off x="350520" y="137477"/>
            <a:ext cx="10515600" cy="548322"/>
          </a:xfrm>
        </p:spPr>
        <p:txBody>
          <a:bodyPr>
            <a:normAutofit fontScale="90000"/>
          </a:bodyPr>
          <a:lstStyle/>
          <a:p>
            <a:r>
              <a:rPr lang="pt-BR" dirty="0"/>
              <a:t>Mobilidade e Covid-19 | </a:t>
            </a:r>
            <a:r>
              <a:rPr lang="pt-BR" sz="2700" dirty="0"/>
              <a:t>Amazonas</a:t>
            </a:r>
            <a:endParaRPr lang="pt-BR" dirty="0"/>
          </a:p>
        </p:txBody>
      </p:sp>
      <p:sp>
        <p:nvSpPr>
          <p:cNvPr id="7" name="Espaço Reservado para Conteúdo 2">
            <a:extLst>
              <a:ext uri="{FF2B5EF4-FFF2-40B4-BE49-F238E27FC236}">
                <a16:creationId xmlns:a16="http://schemas.microsoft.com/office/drawing/2014/main" id="{DAB02002-0F05-459C-97CE-5490677E1E93}"/>
              </a:ext>
            </a:extLst>
          </p:cNvPr>
          <p:cNvSpPr txBox="1">
            <a:spLocks/>
          </p:cNvSpPr>
          <p:nvPr/>
        </p:nvSpPr>
        <p:spPr>
          <a:xfrm>
            <a:off x="74021" y="1484725"/>
            <a:ext cx="6637867" cy="8003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lvl="1" indent="0">
              <a:buFont typeface="Arial" panose="020B0604020202020204" pitchFamily="34" charset="0"/>
              <a:buNone/>
            </a:pPr>
            <a:r>
              <a:rPr lang="pt-BR" sz="2900" b="1" dirty="0"/>
              <a:t>Redes de migração</a:t>
            </a:r>
          </a:p>
        </p:txBody>
      </p:sp>
      <p:pic>
        <p:nvPicPr>
          <p:cNvPr id="9" name="Imagem 8">
            <a:extLst>
              <a:ext uri="{FF2B5EF4-FFF2-40B4-BE49-F238E27FC236}">
                <a16:creationId xmlns:a16="http://schemas.microsoft.com/office/drawing/2014/main" id="{E0369897-074E-406F-8D59-D56D37FEB1CB}"/>
              </a:ext>
            </a:extLst>
          </p:cNvPr>
          <p:cNvPicPr>
            <a:picLocks noChangeAspect="1"/>
          </p:cNvPicPr>
          <p:nvPr/>
        </p:nvPicPr>
        <p:blipFill rotWithShape="1">
          <a:blip r:embed="rId2"/>
          <a:srcRect l="24213" b="26684"/>
          <a:stretch/>
        </p:blipFill>
        <p:spPr>
          <a:xfrm>
            <a:off x="3581401" y="1043858"/>
            <a:ext cx="8051359" cy="5591979"/>
          </a:xfrm>
          <a:prstGeom prst="rect">
            <a:avLst/>
          </a:prstGeom>
        </p:spPr>
      </p:pic>
    </p:spTree>
    <p:extLst>
      <p:ext uri="{BB962C8B-B14F-4D97-AF65-F5344CB8AC3E}">
        <p14:creationId xmlns:p14="http://schemas.microsoft.com/office/powerpoint/2010/main" val="428122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5CE1D99-BA3E-421A-BC72-39292D018BA8}"/>
              </a:ext>
            </a:extLst>
          </p:cNvPr>
          <p:cNvSpPr>
            <a:spLocks noGrp="1"/>
          </p:cNvSpPr>
          <p:nvPr>
            <p:ph idx="1"/>
          </p:nvPr>
        </p:nvSpPr>
        <p:spPr>
          <a:xfrm>
            <a:off x="-1" y="801102"/>
            <a:ext cx="6637867" cy="800318"/>
          </a:xfrm>
        </p:spPr>
        <p:txBody>
          <a:bodyPr>
            <a:normAutofit/>
          </a:bodyPr>
          <a:lstStyle/>
          <a:p>
            <a:pPr marL="400050" lvl="1" indent="0">
              <a:buNone/>
            </a:pPr>
            <a:r>
              <a:rPr lang="pt-BR" sz="1800" b="1" dirty="0"/>
              <a:t>Técnicas de análise espacial e estatísticas</a:t>
            </a:r>
          </a:p>
        </p:txBody>
      </p:sp>
      <p:sp>
        <p:nvSpPr>
          <p:cNvPr id="4" name="Espaço Reservado para Número de Slide 3">
            <a:extLst>
              <a:ext uri="{FF2B5EF4-FFF2-40B4-BE49-F238E27FC236}">
                <a16:creationId xmlns:a16="http://schemas.microsoft.com/office/drawing/2014/main" id="{3CBADD77-B52A-4642-8BB7-9EC82E3C0C0F}"/>
              </a:ext>
            </a:extLst>
          </p:cNvPr>
          <p:cNvSpPr>
            <a:spLocks noGrp="1"/>
          </p:cNvSpPr>
          <p:nvPr>
            <p:ph type="sldNum" sz="quarter" idx="12"/>
          </p:nvPr>
        </p:nvSpPr>
        <p:spPr/>
        <p:txBody>
          <a:bodyPr/>
          <a:lstStyle/>
          <a:p>
            <a:fld id="{B0B4381D-0C3F-488A-9676-4BA18EE80927}" type="slidenum">
              <a:rPr lang="pt-BR" smtClean="0"/>
              <a:t>25</a:t>
            </a:fld>
            <a:endParaRPr lang="pt-BR"/>
          </a:p>
        </p:txBody>
      </p:sp>
      <p:sp>
        <p:nvSpPr>
          <p:cNvPr id="8" name="Título 1">
            <a:extLst>
              <a:ext uri="{FF2B5EF4-FFF2-40B4-BE49-F238E27FC236}">
                <a16:creationId xmlns:a16="http://schemas.microsoft.com/office/drawing/2014/main" id="{112B9A4C-A8F5-4ED0-B089-92AFA6E03A0F}"/>
              </a:ext>
            </a:extLst>
          </p:cNvPr>
          <p:cNvSpPr>
            <a:spLocks noGrp="1"/>
          </p:cNvSpPr>
          <p:nvPr>
            <p:ph type="title"/>
          </p:nvPr>
        </p:nvSpPr>
        <p:spPr>
          <a:xfrm>
            <a:off x="350520" y="137477"/>
            <a:ext cx="10515600" cy="548322"/>
          </a:xfrm>
        </p:spPr>
        <p:txBody>
          <a:bodyPr>
            <a:normAutofit fontScale="90000"/>
          </a:bodyPr>
          <a:lstStyle/>
          <a:p>
            <a:r>
              <a:rPr lang="pt-BR" dirty="0"/>
              <a:t>Mobilidade e Covid-19 | </a:t>
            </a:r>
            <a:r>
              <a:rPr lang="pt-BR" sz="2700" dirty="0"/>
              <a:t>Amazonas</a:t>
            </a:r>
            <a:endParaRPr lang="pt-BR" dirty="0"/>
          </a:p>
        </p:txBody>
      </p:sp>
      <p:sp>
        <p:nvSpPr>
          <p:cNvPr id="7" name="Espaço Reservado para Conteúdo 2">
            <a:extLst>
              <a:ext uri="{FF2B5EF4-FFF2-40B4-BE49-F238E27FC236}">
                <a16:creationId xmlns:a16="http://schemas.microsoft.com/office/drawing/2014/main" id="{DAB02002-0F05-459C-97CE-5490677E1E93}"/>
              </a:ext>
            </a:extLst>
          </p:cNvPr>
          <p:cNvSpPr txBox="1">
            <a:spLocks/>
          </p:cNvSpPr>
          <p:nvPr/>
        </p:nvSpPr>
        <p:spPr>
          <a:xfrm>
            <a:off x="74022" y="1484725"/>
            <a:ext cx="3384796" cy="80031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lvl="1" indent="0">
              <a:buFont typeface="Arial" panose="020B0604020202020204" pitchFamily="34" charset="0"/>
              <a:buNone/>
            </a:pPr>
            <a:r>
              <a:rPr lang="pt-BR" sz="2900" b="1" dirty="0"/>
              <a:t>Redes de migração</a:t>
            </a:r>
          </a:p>
        </p:txBody>
      </p:sp>
      <p:pic>
        <p:nvPicPr>
          <p:cNvPr id="11" name="Imagem 10">
            <a:extLst>
              <a:ext uri="{FF2B5EF4-FFF2-40B4-BE49-F238E27FC236}">
                <a16:creationId xmlns:a16="http://schemas.microsoft.com/office/drawing/2014/main" id="{F0F46E9F-D47A-4288-B08F-D51B7A577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8885" y="989220"/>
            <a:ext cx="8122392" cy="5373275"/>
          </a:xfrm>
          <a:prstGeom prst="rect">
            <a:avLst/>
          </a:prstGeom>
        </p:spPr>
      </p:pic>
    </p:spTree>
    <p:extLst>
      <p:ext uri="{BB962C8B-B14F-4D97-AF65-F5344CB8AC3E}">
        <p14:creationId xmlns:p14="http://schemas.microsoft.com/office/powerpoint/2010/main" val="100963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469895" y="164409"/>
            <a:ext cx="4968552" cy="523220"/>
          </a:xfrm>
          <a:prstGeom prst="rect">
            <a:avLst/>
          </a:prstGeom>
          <a:noFill/>
        </p:spPr>
        <p:txBody>
          <a:bodyPr wrap="square" rtlCol="0">
            <a:spAutoFit/>
          </a:bodyPr>
          <a:lstStyle/>
          <a:p>
            <a:r>
              <a:rPr lang="pt-BR" sz="2800" b="1" dirty="0"/>
              <a:t>Dados de telefonia móvel</a:t>
            </a:r>
          </a:p>
        </p:txBody>
      </p:sp>
      <p:sp>
        <p:nvSpPr>
          <p:cNvPr id="9" name="CaixaDeTexto 8">
            <a:extLst>
              <a:ext uri="{FF2B5EF4-FFF2-40B4-BE49-F238E27FC236}">
                <a16:creationId xmlns:a16="http://schemas.microsoft.com/office/drawing/2014/main" id="{2E50F1F8-3ABB-4B2F-9E02-8CF765746922}"/>
              </a:ext>
            </a:extLst>
          </p:cNvPr>
          <p:cNvSpPr txBox="1"/>
          <p:nvPr/>
        </p:nvSpPr>
        <p:spPr>
          <a:xfrm>
            <a:off x="469895" y="876972"/>
            <a:ext cx="3082430" cy="830997"/>
          </a:xfrm>
          <a:prstGeom prst="rect">
            <a:avLst/>
          </a:prstGeom>
          <a:noFill/>
        </p:spPr>
        <p:txBody>
          <a:bodyPr wrap="square" rtlCol="0">
            <a:spAutoFit/>
          </a:bodyPr>
          <a:lstStyle/>
          <a:p>
            <a:r>
              <a:rPr lang="pt-BR" sz="2400" dirty="0"/>
              <a:t>Variação sazonal da população na Estônia</a:t>
            </a:r>
          </a:p>
        </p:txBody>
      </p:sp>
      <p:pic>
        <p:nvPicPr>
          <p:cNvPr id="3" name="Imagem 2">
            <a:extLst>
              <a:ext uri="{FF2B5EF4-FFF2-40B4-BE49-F238E27FC236}">
                <a16:creationId xmlns:a16="http://schemas.microsoft.com/office/drawing/2014/main" id="{7C345213-A1C0-4484-898C-657D14F704AB}"/>
              </a:ext>
            </a:extLst>
          </p:cNvPr>
          <p:cNvPicPr>
            <a:picLocks noChangeAspect="1"/>
          </p:cNvPicPr>
          <p:nvPr/>
        </p:nvPicPr>
        <p:blipFill>
          <a:blip r:embed="rId2"/>
          <a:stretch>
            <a:fillRect/>
          </a:stretch>
        </p:blipFill>
        <p:spPr>
          <a:xfrm>
            <a:off x="4901246" y="426196"/>
            <a:ext cx="7106195" cy="5548673"/>
          </a:xfrm>
          <a:prstGeom prst="rect">
            <a:avLst/>
          </a:prstGeom>
        </p:spPr>
      </p:pic>
      <p:sp>
        <p:nvSpPr>
          <p:cNvPr id="10" name="Retângulo 9">
            <a:extLst>
              <a:ext uri="{FF2B5EF4-FFF2-40B4-BE49-F238E27FC236}">
                <a16:creationId xmlns:a16="http://schemas.microsoft.com/office/drawing/2014/main" id="{3F649860-510E-4F95-90DD-14964104EFE8}"/>
              </a:ext>
            </a:extLst>
          </p:cNvPr>
          <p:cNvSpPr/>
          <p:nvPr/>
        </p:nvSpPr>
        <p:spPr>
          <a:xfrm>
            <a:off x="261256" y="5231652"/>
            <a:ext cx="4554583" cy="1200329"/>
          </a:xfrm>
          <a:prstGeom prst="rect">
            <a:avLst/>
          </a:prstGeom>
        </p:spPr>
        <p:txBody>
          <a:bodyPr wrap="square">
            <a:spAutoFit/>
          </a:bodyPr>
          <a:lstStyle/>
          <a:p>
            <a:r>
              <a:rPr lang="pt-BR" dirty="0" err="1"/>
              <a:t>Silm</a:t>
            </a:r>
            <a:r>
              <a:rPr lang="pt-BR" dirty="0"/>
              <a:t>, </a:t>
            </a:r>
            <a:r>
              <a:rPr lang="pt-BR" dirty="0" err="1"/>
              <a:t>Siiri</a:t>
            </a:r>
            <a:r>
              <a:rPr lang="pt-BR" dirty="0"/>
              <a:t>; </a:t>
            </a:r>
            <a:r>
              <a:rPr lang="pt-BR" dirty="0" err="1"/>
              <a:t>Ahas</a:t>
            </a:r>
            <a:r>
              <a:rPr lang="pt-BR" dirty="0"/>
              <a:t>, </a:t>
            </a:r>
            <a:r>
              <a:rPr lang="pt-BR" dirty="0" err="1"/>
              <a:t>Rein</a:t>
            </a:r>
            <a:r>
              <a:rPr lang="pt-BR" dirty="0"/>
              <a:t>. The </a:t>
            </a:r>
            <a:r>
              <a:rPr lang="pt-BR" dirty="0" err="1"/>
              <a:t>seasonal</a:t>
            </a:r>
            <a:r>
              <a:rPr lang="pt-BR" dirty="0"/>
              <a:t> </a:t>
            </a:r>
            <a:r>
              <a:rPr lang="pt-BR" dirty="0" err="1"/>
              <a:t>variability</a:t>
            </a:r>
            <a:r>
              <a:rPr lang="pt-BR" dirty="0"/>
              <a:t> </a:t>
            </a:r>
            <a:r>
              <a:rPr lang="pt-BR" dirty="0" err="1"/>
              <a:t>of</a:t>
            </a:r>
            <a:r>
              <a:rPr lang="pt-BR" dirty="0"/>
              <a:t> </a:t>
            </a:r>
            <a:r>
              <a:rPr lang="pt-BR" dirty="0" err="1"/>
              <a:t>population</a:t>
            </a:r>
            <a:r>
              <a:rPr lang="pt-BR" dirty="0"/>
              <a:t> in </a:t>
            </a:r>
            <a:r>
              <a:rPr lang="pt-BR" dirty="0" err="1"/>
              <a:t>Estonian</a:t>
            </a:r>
            <a:r>
              <a:rPr lang="pt-BR" dirty="0"/>
              <a:t> </a:t>
            </a:r>
            <a:r>
              <a:rPr lang="pt-BR" dirty="0" err="1"/>
              <a:t>municipalities</a:t>
            </a:r>
            <a:r>
              <a:rPr lang="pt-BR" dirty="0"/>
              <a:t>. </a:t>
            </a:r>
            <a:r>
              <a:rPr lang="pt-BR" dirty="0" err="1"/>
              <a:t>Environment</a:t>
            </a:r>
            <a:r>
              <a:rPr lang="pt-BR" dirty="0"/>
              <a:t> </a:t>
            </a:r>
            <a:r>
              <a:rPr lang="pt-BR" dirty="0" err="1"/>
              <a:t>and</a:t>
            </a:r>
            <a:r>
              <a:rPr lang="pt-BR" dirty="0"/>
              <a:t> Planning A, </a:t>
            </a:r>
            <a:r>
              <a:rPr lang="pt-BR" dirty="0" err="1"/>
              <a:t>September</a:t>
            </a:r>
            <a:r>
              <a:rPr lang="pt-BR" dirty="0"/>
              <a:t> 2010, 42(10):2527-2546. DOI: 10.1068/a43139</a:t>
            </a:r>
          </a:p>
        </p:txBody>
      </p:sp>
      <p:pic>
        <p:nvPicPr>
          <p:cNvPr id="11" name="Imagem 10">
            <a:extLst>
              <a:ext uri="{FF2B5EF4-FFF2-40B4-BE49-F238E27FC236}">
                <a16:creationId xmlns:a16="http://schemas.microsoft.com/office/drawing/2014/main" id="{C7A5C0F3-3BBE-41D0-9033-58C617724317}"/>
              </a:ext>
            </a:extLst>
          </p:cNvPr>
          <p:cNvPicPr>
            <a:picLocks noChangeAspect="1"/>
          </p:cNvPicPr>
          <p:nvPr/>
        </p:nvPicPr>
        <p:blipFill>
          <a:blip r:embed="rId3"/>
          <a:stretch>
            <a:fillRect/>
          </a:stretch>
        </p:blipFill>
        <p:spPr>
          <a:xfrm>
            <a:off x="291969" y="3997702"/>
            <a:ext cx="1671581" cy="1112724"/>
          </a:xfrm>
          <a:prstGeom prst="rect">
            <a:avLst/>
          </a:prstGeom>
        </p:spPr>
      </p:pic>
      <p:pic>
        <p:nvPicPr>
          <p:cNvPr id="12" name="Imagem 11">
            <a:extLst>
              <a:ext uri="{FF2B5EF4-FFF2-40B4-BE49-F238E27FC236}">
                <a16:creationId xmlns:a16="http://schemas.microsoft.com/office/drawing/2014/main" id="{EA10C50A-23A6-4AFF-ADA8-0C0707A73BE5}"/>
              </a:ext>
            </a:extLst>
          </p:cNvPr>
          <p:cNvPicPr>
            <a:picLocks noChangeAspect="1"/>
          </p:cNvPicPr>
          <p:nvPr/>
        </p:nvPicPr>
        <p:blipFill>
          <a:blip r:embed="rId4"/>
          <a:stretch>
            <a:fillRect/>
          </a:stretch>
        </p:blipFill>
        <p:spPr>
          <a:xfrm>
            <a:off x="2048957" y="4387474"/>
            <a:ext cx="2356213" cy="598046"/>
          </a:xfrm>
          <a:prstGeom prst="rect">
            <a:avLst/>
          </a:prstGeom>
        </p:spPr>
      </p:pic>
      <p:sp>
        <p:nvSpPr>
          <p:cNvPr id="13" name="Elipse 12">
            <a:extLst>
              <a:ext uri="{FF2B5EF4-FFF2-40B4-BE49-F238E27FC236}">
                <a16:creationId xmlns:a16="http://schemas.microsoft.com/office/drawing/2014/main" id="{73EA6D37-7B03-4429-8B20-520B2FEB2F39}"/>
              </a:ext>
            </a:extLst>
          </p:cNvPr>
          <p:cNvSpPr/>
          <p:nvPr/>
        </p:nvSpPr>
        <p:spPr>
          <a:xfrm>
            <a:off x="4815839" y="3069550"/>
            <a:ext cx="4807132" cy="5232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42170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C60895C6-B032-43D3-BCCF-8D25BE837FCA}"/>
              </a:ext>
            </a:extLst>
          </p:cNvPr>
          <p:cNvPicPr>
            <a:picLocks noChangeAspect="1"/>
          </p:cNvPicPr>
          <p:nvPr/>
        </p:nvPicPr>
        <p:blipFill>
          <a:blip r:embed="rId2"/>
          <a:stretch>
            <a:fillRect/>
          </a:stretch>
        </p:blipFill>
        <p:spPr>
          <a:xfrm>
            <a:off x="1757362" y="442912"/>
            <a:ext cx="8677275" cy="5972175"/>
          </a:xfrm>
          <a:prstGeom prst="rect">
            <a:avLst/>
          </a:prstGeom>
        </p:spPr>
      </p:pic>
      <p:sp>
        <p:nvSpPr>
          <p:cNvPr id="11" name="Retângulo 10">
            <a:extLst>
              <a:ext uri="{FF2B5EF4-FFF2-40B4-BE49-F238E27FC236}">
                <a16:creationId xmlns:a16="http://schemas.microsoft.com/office/drawing/2014/main" id="{EF960F3C-6D24-4818-8A24-B057425C2DD8}"/>
              </a:ext>
            </a:extLst>
          </p:cNvPr>
          <p:cNvSpPr/>
          <p:nvPr/>
        </p:nvSpPr>
        <p:spPr>
          <a:xfrm>
            <a:off x="9283337" y="6415087"/>
            <a:ext cx="2908663" cy="369332"/>
          </a:xfrm>
          <a:prstGeom prst="rect">
            <a:avLst/>
          </a:prstGeom>
        </p:spPr>
        <p:txBody>
          <a:bodyPr wrap="square">
            <a:spAutoFit/>
          </a:bodyPr>
          <a:lstStyle/>
          <a:p>
            <a:r>
              <a:rPr lang="pt-BR" dirty="0" err="1"/>
              <a:t>Silm</a:t>
            </a:r>
            <a:r>
              <a:rPr lang="pt-BR" dirty="0"/>
              <a:t>; </a:t>
            </a:r>
            <a:r>
              <a:rPr lang="pt-BR" dirty="0" err="1"/>
              <a:t>Ahas</a:t>
            </a:r>
            <a:r>
              <a:rPr lang="pt-BR" dirty="0"/>
              <a:t> (2010)</a:t>
            </a:r>
          </a:p>
        </p:txBody>
      </p:sp>
      <p:sp>
        <p:nvSpPr>
          <p:cNvPr id="12" name="CaixaDeTexto 11">
            <a:extLst>
              <a:ext uri="{FF2B5EF4-FFF2-40B4-BE49-F238E27FC236}">
                <a16:creationId xmlns:a16="http://schemas.microsoft.com/office/drawing/2014/main" id="{3AA620AA-4CCF-4E93-A437-1BDA6BFD781D}"/>
              </a:ext>
            </a:extLst>
          </p:cNvPr>
          <p:cNvSpPr txBox="1"/>
          <p:nvPr/>
        </p:nvSpPr>
        <p:spPr>
          <a:xfrm>
            <a:off x="181660" y="648372"/>
            <a:ext cx="1835983" cy="1569660"/>
          </a:xfrm>
          <a:prstGeom prst="rect">
            <a:avLst/>
          </a:prstGeom>
          <a:noFill/>
        </p:spPr>
        <p:txBody>
          <a:bodyPr wrap="square" rtlCol="0">
            <a:spAutoFit/>
          </a:bodyPr>
          <a:lstStyle/>
          <a:p>
            <a:r>
              <a:rPr lang="pt-BR" sz="2400" b="1" dirty="0"/>
              <a:t>Hierarquia das cidades e localidades de veraneio</a:t>
            </a:r>
          </a:p>
        </p:txBody>
      </p:sp>
    </p:spTree>
    <p:extLst>
      <p:ext uri="{BB962C8B-B14F-4D97-AF65-F5344CB8AC3E}">
        <p14:creationId xmlns:p14="http://schemas.microsoft.com/office/powerpoint/2010/main" val="4133400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6F159A13-B9D2-42CE-A301-3B7198EC5532}"/>
              </a:ext>
            </a:extLst>
          </p:cNvPr>
          <p:cNvPicPr>
            <a:picLocks noChangeAspect="1"/>
          </p:cNvPicPr>
          <p:nvPr/>
        </p:nvPicPr>
        <p:blipFill>
          <a:blip r:embed="rId2"/>
          <a:stretch>
            <a:fillRect/>
          </a:stretch>
        </p:blipFill>
        <p:spPr>
          <a:xfrm>
            <a:off x="1800225" y="442912"/>
            <a:ext cx="8591550" cy="5972175"/>
          </a:xfrm>
          <a:prstGeom prst="rect">
            <a:avLst/>
          </a:prstGeom>
        </p:spPr>
      </p:pic>
      <p:sp>
        <p:nvSpPr>
          <p:cNvPr id="8" name="CaixaDeTexto 7">
            <a:extLst>
              <a:ext uri="{FF2B5EF4-FFF2-40B4-BE49-F238E27FC236}">
                <a16:creationId xmlns:a16="http://schemas.microsoft.com/office/drawing/2014/main" id="{E0B00AD6-E659-4C62-8ED7-1A610FADC230}"/>
              </a:ext>
            </a:extLst>
          </p:cNvPr>
          <p:cNvSpPr txBox="1"/>
          <p:nvPr/>
        </p:nvSpPr>
        <p:spPr>
          <a:xfrm>
            <a:off x="181660" y="648372"/>
            <a:ext cx="1835983" cy="1569660"/>
          </a:xfrm>
          <a:prstGeom prst="rect">
            <a:avLst/>
          </a:prstGeom>
          <a:noFill/>
        </p:spPr>
        <p:txBody>
          <a:bodyPr wrap="square" rtlCol="0">
            <a:spAutoFit/>
          </a:bodyPr>
          <a:lstStyle/>
          <a:p>
            <a:r>
              <a:rPr lang="pt-BR" sz="2400" b="1" dirty="0"/>
              <a:t>Hierarquia das cidades e localização das antenas</a:t>
            </a:r>
          </a:p>
        </p:txBody>
      </p:sp>
      <p:sp>
        <p:nvSpPr>
          <p:cNvPr id="5" name="Retângulo 4">
            <a:extLst>
              <a:ext uri="{FF2B5EF4-FFF2-40B4-BE49-F238E27FC236}">
                <a16:creationId xmlns:a16="http://schemas.microsoft.com/office/drawing/2014/main" id="{85EB81FB-618B-4CBD-8130-E9DC75C01C5F}"/>
              </a:ext>
            </a:extLst>
          </p:cNvPr>
          <p:cNvSpPr/>
          <p:nvPr/>
        </p:nvSpPr>
        <p:spPr>
          <a:xfrm>
            <a:off x="9283337" y="6415087"/>
            <a:ext cx="2908663" cy="369332"/>
          </a:xfrm>
          <a:prstGeom prst="rect">
            <a:avLst/>
          </a:prstGeom>
        </p:spPr>
        <p:txBody>
          <a:bodyPr wrap="square">
            <a:spAutoFit/>
          </a:bodyPr>
          <a:lstStyle/>
          <a:p>
            <a:r>
              <a:rPr lang="pt-BR" dirty="0" err="1"/>
              <a:t>Silm</a:t>
            </a:r>
            <a:r>
              <a:rPr lang="pt-BR" dirty="0"/>
              <a:t>; </a:t>
            </a:r>
            <a:r>
              <a:rPr lang="pt-BR" dirty="0" err="1"/>
              <a:t>Ahas</a:t>
            </a:r>
            <a:r>
              <a:rPr lang="pt-BR" dirty="0"/>
              <a:t> (2010)</a:t>
            </a:r>
          </a:p>
        </p:txBody>
      </p:sp>
    </p:spTree>
    <p:extLst>
      <p:ext uri="{BB962C8B-B14F-4D97-AF65-F5344CB8AC3E}">
        <p14:creationId xmlns:p14="http://schemas.microsoft.com/office/powerpoint/2010/main" val="691046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9C23F823-A69B-4E24-9B12-0E6BC0F6BB5E}"/>
              </a:ext>
            </a:extLst>
          </p:cNvPr>
          <p:cNvPicPr>
            <a:picLocks noChangeAspect="1"/>
          </p:cNvPicPr>
          <p:nvPr/>
        </p:nvPicPr>
        <p:blipFill>
          <a:blip r:embed="rId2"/>
          <a:stretch>
            <a:fillRect/>
          </a:stretch>
        </p:blipFill>
        <p:spPr>
          <a:xfrm>
            <a:off x="1838325" y="428625"/>
            <a:ext cx="8515350" cy="6000750"/>
          </a:xfrm>
          <a:prstGeom prst="rect">
            <a:avLst/>
          </a:prstGeom>
        </p:spPr>
      </p:pic>
      <p:sp>
        <p:nvSpPr>
          <p:cNvPr id="8" name="CaixaDeTexto 7">
            <a:extLst>
              <a:ext uri="{FF2B5EF4-FFF2-40B4-BE49-F238E27FC236}">
                <a16:creationId xmlns:a16="http://schemas.microsoft.com/office/drawing/2014/main" id="{26287209-AE7B-4012-B899-FCBDA39B99A2}"/>
              </a:ext>
            </a:extLst>
          </p:cNvPr>
          <p:cNvSpPr txBox="1"/>
          <p:nvPr/>
        </p:nvSpPr>
        <p:spPr>
          <a:xfrm>
            <a:off x="181660" y="648372"/>
            <a:ext cx="1835983" cy="2677656"/>
          </a:xfrm>
          <a:prstGeom prst="rect">
            <a:avLst/>
          </a:prstGeom>
          <a:noFill/>
        </p:spPr>
        <p:txBody>
          <a:bodyPr wrap="square" rtlCol="0">
            <a:spAutoFit/>
          </a:bodyPr>
          <a:lstStyle/>
          <a:p>
            <a:r>
              <a:rPr lang="pt-BR" sz="2400" b="1" dirty="0"/>
              <a:t>Mobilidade sazonal no</a:t>
            </a:r>
          </a:p>
          <a:p>
            <a:r>
              <a:rPr lang="pt-BR" sz="2400" b="1" dirty="0"/>
              <a:t>Verão </a:t>
            </a:r>
            <a:r>
              <a:rPr lang="pt-BR" sz="2400" b="1" dirty="0" err="1"/>
              <a:t>macroescala</a:t>
            </a:r>
            <a:endParaRPr lang="pt-BR" sz="2400" b="1" dirty="0"/>
          </a:p>
          <a:p>
            <a:r>
              <a:rPr lang="pt-BR" sz="2400" b="1" dirty="0"/>
              <a:t>(capital Tallinn para interior)</a:t>
            </a:r>
          </a:p>
        </p:txBody>
      </p:sp>
      <p:sp>
        <p:nvSpPr>
          <p:cNvPr id="5" name="Retângulo 4">
            <a:extLst>
              <a:ext uri="{FF2B5EF4-FFF2-40B4-BE49-F238E27FC236}">
                <a16:creationId xmlns:a16="http://schemas.microsoft.com/office/drawing/2014/main" id="{675DB087-4540-4D2A-8150-779E0B727CFF}"/>
              </a:ext>
            </a:extLst>
          </p:cNvPr>
          <p:cNvSpPr/>
          <p:nvPr/>
        </p:nvSpPr>
        <p:spPr>
          <a:xfrm>
            <a:off x="9283337" y="6415087"/>
            <a:ext cx="2908663" cy="369332"/>
          </a:xfrm>
          <a:prstGeom prst="rect">
            <a:avLst/>
          </a:prstGeom>
        </p:spPr>
        <p:txBody>
          <a:bodyPr wrap="square">
            <a:spAutoFit/>
          </a:bodyPr>
          <a:lstStyle/>
          <a:p>
            <a:r>
              <a:rPr lang="pt-BR" dirty="0" err="1"/>
              <a:t>Silm</a:t>
            </a:r>
            <a:r>
              <a:rPr lang="pt-BR" dirty="0"/>
              <a:t>; </a:t>
            </a:r>
            <a:r>
              <a:rPr lang="pt-BR" dirty="0" err="1"/>
              <a:t>Ahas</a:t>
            </a:r>
            <a:r>
              <a:rPr lang="pt-BR" dirty="0"/>
              <a:t> (2010)</a:t>
            </a:r>
          </a:p>
        </p:txBody>
      </p:sp>
    </p:spTree>
    <p:extLst>
      <p:ext uri="{BB962C8B-B14F-4D97-AF65-F5344CB8AC3E}">
        <p14:creationId xmlns:p14="http://schemas.microsoft.com/office/powerpoint/2010/main" val="2168876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907800-5BDC-4899-85D2-E55263F387F7}"/>
              </a:ext>
            </a:extLst>
          </p:cNvPr>
          <p:cNvSpPr>
            <a:spLocks noGrp="1"/>
          </p:cNvSpPr>
          <p:nvPr>
            <p:ph type="title"/>
          </p:nvPr>
        </p:nvSpPr>
        <p:spPr>
          <a:xfrm>
            <a:off x="6341165" y="824947"/>
            <a:ext cx="5012634" cy="1729409"/>
          </a:xfrm>
        </p:spPr>
        <p:txBody>
          <a:bodyPr>
            <a:normAutofit fontScale="90000"/>
          </a:bodyPr>
          <a:lstStyle/>
          <a:p>
            <a:r>
              <a:rPr lang="pt-BR"/>
              <a:t>Livro organizado pelo Prof. José Marcos Pinto da Cunha (Unicamp)</a:t>
            </a:r>
            <a:endParaRPr lang="pt-BR" dirty="0"/>
          </a:p>
        </p:txBody>
      </p:sp>
      <p:sp>
        <p:nvSpPr>
          <p:cNvPr id="3" name="Espaço Reservado para Conteúdo 2">
            <a:extLst>
              <a:ext uri="{FF2B5EF4-FFF2-40B4-BE49-F238E27FC236}">
                <a16:creationId xmlns:a16="http://schemas.microsoft.com/office/drawing/2014/main" id="{33FC90FE-DBD2-4A9F-83CD-957BE4171E98}"/>
              </a:ext>
            </a:extLst>
          </p:cNvPr>
          <p:cNvSpPr>
            <a:spLocks noGrp="1"/>
          </p:cNvSpPr>
          <p:nvPr>
            <p:ph idx="1"/>
          </p:nvPr>
        </p:nvSpPr>
        <p:spPr>
          <a:xfrm>
            <a:off x="6437244" y="5158408"/>
            <a:ext cx="4346712" cy="1008615"/>
          </a:xfrm>
        </p:spPr>
        <p:txBody>
          <a:bodyPr>
            <a:normAutofit/>
          </a:bodyPr>
          <a:lstStyle/>
          <a:p>
            <a:pPr marL="0" indent="0">
              <a:buNone/>
            </a:pPr>
            <a:r>
              <a:rPr lang="pt-BR" dirty="0">
                <a:hlinkClick r:id="rId2"/>
              </a:rPr>
              <a:t>https://www.nepo.unicamp.br/publicacoes/livros.php</a:t>
            </a:r>
            <a:endParaRPr lang="pt-BR" dirty="0"/>
          </a:p>
        </p:txBody>
      </p:sp>
      <p:sp>
        <p:nvSpPr>
          <p:cNvPr id="4" name="Espaço Reservado para Número de Slide 3">
            <a:extLst>
              <a:ext uri="{FF2B5EF4-FFF2-40B4-BE49-F238E27FC236}">
                <a16:creationId xmlns:a16="http://schemas.microsoft.com/office/drawing/2014/main" id="{308F412F-8337-44D3-9AE1-015B2198C2CB}"/>
              </a:ext>
            </a:extLst>
          </p:cNvPr>
          <p:cNvSpPr>
            <a:spLocks noGrp="1"/>
          </p:cNvSpPr>
          <p:nvPr>
            <p:ph type="sldNum" sz="quarter" idx="12"/>
          </p:nvPr>
        </p:nvSpPr>
        <p:spPr/>
        <p:txBody>
          <a:bodyPr/>
          <a:lstStyle/>
          <a:p>
            <a:fld id="{84308232-5124-4C2C-AF88-74483AB43D55}" type="slidenum">
              <a:rPr lang="pt-BR" smtClean="0"/>
              <a:t>3</a:t>
            </a:fld>
            <a:endParaRPr lang="pt-BR"/>
          </a:p>
        </p:txBody>
      </p:sp>
      <p:pic>
        <p:nvPicPr>
          <p:cNvPr id="5" name="Imagem 4">
            <a:extLst>
              <a:ext uri="{FF2B5EF4-FFF2-40B4-BE49-F238E27FC236}">
                <a16:creationId xmlns:a16="http://schemas.microsoft.com/office/drawing/2014/main" id="{5DDD2E29-052E-4705-A9A2-EAC8D74A27F6}"/>
              </a:ext>
            </a:extLst>
          </p:cNvPr>
          <p:cNvPicPr>
            <a:picLocks noChangeAspect="1"/>
          </p:cNvPicPr>
          <p:nvPr/>
        </p:nvPicPr>
        <p:blipFill>
          <a:blip r:embed="rId3"/>
          <a:stretch>
            <a:fillRect/>
          </a:stretch>
        </p:blipFill>
        <p:spPr>
          <a:xfrm>
            <a:off x="1332273" y="1189038"/>
            <a:ext cx="3598998" cy="5167312"/>
          </a:xfrm>
          <a:prstGeom prst="rect">
            <a:avLst/>
          </a:prstGeom>
        </p:spPr>
      </p:pic>
    </p:spTree>
    <p:extLst>
      <p:ext uri="{BB962C8B-B14F-4D97-AF65-F5344CB8AC3E}">
        <p14:creationId xmlns:p14="http://schemas.microsoft.com/office/powerpoint/2010/main" val="3986762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E99AA9E5-7B45-4704-8121-9A7727654C80}"/>
              </a:ext>
            </a:extLst>
          </p:cNvPr>
          <p:cNvPicPr>
            <a:picLocks noChangeAspect="1"/>
          </p:cNvPicPr>
          <p:nvPr/>
        </p:nvPicPr>
        <p:blipFill>
          <a:blip r:embed="rId2"/>
          <a:stretch>
            <a:fillRect/>
          </a:stretch>
        </p:blipFill>
        <p:spPr>
          <a:xfrm>
            <a:off x="1771650" y="457200"/>
            <a:ext cx="8648700" cy="5943600"/>
          </a:xfrm>
          <a:prstGeom prst="rect">
            <a:avLst/>
          </a:prstGeom>
        </p:spPr>
      </p:pic>
      <p:sp>
        <p:nvSpPr>
          <p:cNvPr id="5" name="CaixaDeTexto 4">
            <a:extLst>
              <a:ext uri="{FF2B5EF4-FFF2-40B4-BE49-F238E27FC236}">
                <a16:creationId xmlns:a16="http://schemas.microsoft.com/office/drawing/2014/main" id="{64DEE606-2E0C-419D-8219-FC7BCAE3DF0B}"/>
              </a:ext>
            </a:extLst>
          </p:cNvPr>
          <p:cNvSpPr txBox="1"/>
          <p:nvPr/>
        </p:nvSpPr>
        <p:spPr>
          <a:xfrm>
            <a:off x="181660" y="648372"/>
            <a:ext cx="1835983" cy="3785652"/>
          </a:xfrm>
          <a:prstGeom prst="rect">
            <a:avLst/>
          </a:prstGeom>
          <a:noFill/>
        </p:spPr>
        <p:txBody>
          <a:bodyPr wrap="square" rtlCol="0">
            <a:spAutoFit/>
          </a:bodyPr>
          <a:lstStyle/>
          <a:p>
            <a:r>
              <a:rPr lang="pt-BR" sz="2400" b="1" dirty="0"/>
              <a:t>Mobilidade sazonal no</a:t>
            </a:r>
          </a:p>
          <a:p>
            <a:r>
              <a:rPr lang="pt-BR" sz="2400" b="1" dirty="0"/>
              <a:t>Verão em outras escalas</a:t>
            </a:r>
          </a:p>
          <a:p>
            <a:r>
              <a:rPr lang="pt-BR" sz="2400" b="1" dirty="0"/>
              <a:t>(capital Tallinn para interior e cidades menores)</a:t>
            </a:r>
          </a:p>
        </p:txBody>
      </p:sp>
      <p:sp>
        <p:nvSpPr>
          <p:cNvPr id="7" name="Retângulo 6">
            <a:extLst>
              <a:ext uri="{FF2B5EF4-FFF2-40B4-BE49-F238E27FC236}">
                <a16:creationId xmlns:a16="http://schemas.microsoft.com/office/drawing/2014/main" id="{EB5116DF-88E9-4EBD-8241-922FF0CDC315}"/>
              </a:ext>
            </a:extLst>
          </p:cNvPr>
          <p:cNvSpPr/>
          <p:nvPr/>
        </p:nvSpPr>
        <p:spPr>
          <a:xfrm>
            <a:off x="9283337" y="6415087"/>
            <a:ext cx="2908663" cy="369332"/>
          </a:xfrm>
          <a:prstGeom prst="rect">
            <a:avLst/>
          </a:prstGeom>
        </p:spPr>
        <p:txBody>
          <a:bodyPr wrap="square">
            <a:spAutoFit/>
          </a:bodyPr>
          <a:lstStyle/>
          <a:p>
            <a:r>
              <a:rPr lang="pt-BR" dirty="0" err="1"/>
              <a:t>Silm</a:t>
            </a:r>
            <a:r>
              <a:rPr lang="pt-BR" dirty="0"/>
              <a:t>; </a:t>
            </a:r>
            <a:r>
              <a:rPr lang="pt-BR" dirty="0" err="1"/>
              <a:t>Ahas</a:t>
            </a:r>
            <a:r>
              <a:rPr lang="pt-BR" dirty="0"/>
              <a:t> (2010)</a:t>
            </a:r>
          </a:p>
        </p:txBody>
      </p:sp>
    </p:spTree>
    <p:extLst>
      <p:ext uri="{BB962C8B-B14F-4D97-AF65-F5344CB8AC3E}">
        <p14:creationId xmlns:p14="http://schemas.microsoft.com/office/powerpoint/2010/main" val="2904878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F9E9ED27-6BE3-4CB0-96B2-1E9E821417D3}"/>
              </a:ext>
            </a:extLst>
          </p:cNvPr>
          <p:cNvSpPr>
            <a:spLocks noGrp="1"/>
          </p:cNvSpPr>
          <p:nvPr>
            <p:ph type="sldNum" sz="quarter" idx="12"/>
          </p:nvPr>
        </p:nvSpPr>
        <p:spPr/>
        <p:txBody>
          <a:bodyPr/>
          <a:lstStyle/>
          <a:p>
            <a:fld id="{B0B4381D-0C3F-488A-9676-4BA18EE80927}" type="slidenum">
              <a:rPr lang="pt-BR" smtClean="0"/>
              <a:t>31</a:t>
            </a:fld>
            <a:endParaRPr lang="pt-BR"/>
          </a:p>
        </p:txBody>
      </p:sp>
      <p:pic>
        <p:nvPicPr>
          <p:cNvPr id="10" name="Imagem 9">
            <a:extLst>
              <a:ext uri="{FF2B5EF4-FFF2-40B4-BE49-F238E27FC236}">
                <a16:creationId xmlns:a16="http://schemas.microsoft.com/office/drawing/2014/main" id="{0F4F629D-D9EC-4B6F-A533-ABC67149053B}"/>
              </a:ext>
            </a:extLst>
          </p:cNvPr>
          <p:cNvPicPr>
            <a:picLocks noChangeAspect="1"/>
          </p:cNvPicPr>
          <p:nvPr/>
        </p:nvPicPr>
        <p:blipFill>
          <a:blip r:embed="rId2"/>
          <a:stretch>
            <a:fillRect/>
          </a:stretch>
        </p:blipFill>
        <p:spPr>
          <a:xfrm>
            <a:off x="7242366" y="-95250"/>
            <a:ext cx="4802542" cy="6958297"/>
          </a:xfrm>
          <a:prstGeom prst="rect">
            <a:avLst/>
          </a:prstGeom>
        </p:spPr>
      </p:pic>
      <p:pic>
        <p:nvPicPr>
          <p:cNvPr id="11" name="Imagem 10">
            <a:extLst>
              <a:ext uri="{FF2B5EF4-FFF2-40B4-BE49-F238E27FC236}">
                <a16:creationId xmlns:a16="http://schemas.microsoft.com/office/drawing/2014/main" id="{C2B0A3BB-2679-4A00-8B3B-A24C7E9A637E}"/>
              </a:ext>
            </a:extLst>
          </p:cNvPr>
          <p:cNvPicPr>
            <a:picLocks noChangeAspect="1"/>
          </p:cNvPicPr>
          <p:nvPr/>
        </p:nvPicPr>
        <p:blipFill>
          <a:blip r:embed="rId3"/>
          <a:stretch>
            <a:fillRect/>
          </a:stretch>
        </p:blipFill>
        <p:spPr>
          <a:xfrm>
            <a:off x="4544208" y="-54487"/>
            <a:ext cx="7609832" cy="7845937"/>
          </a:xfrm>
          <a:prstGeom prst="rect">
            <a:avLst/>
          </a:prstGeom>
        </p:spPr>
      </p:pic>
      <p:pic>
        <p:nvPicPr>
          <p:cNvPr id="8" name="Imagem 7">
            <a:extLst>
              <a:ext uri="{FF2B5EF4-FFF2-40B4-BE49-F238E27FC236}">
                <a16:creationId xmlns:a16="http://schemas.microsoft.com/office/drawing/2014/main" id="{75E650BE-461A-4ADD-AB94-1193D4C108A8}"/>
              </a:ext>
            </a:extLst>
          </p:cNvPr>
          <p:cNvPicPr>
            <a:picLocks noChangeAspect="1"/>
          </p:cNvPicPr>
          <p:nvPr/>
        </p:nvPicPr>
        <p:blipFill rotWithShape="1">
          <a:blip r:embed="rId4"/>
          <a:srcRect l="3432" t="1871" r="3381" b="40406"/>
          <a:stretch/>
        </p:blipFill>
        <p:spPr>
          <a:xfrm>
            <a:off x="9738887" y="5217541"/>
            <a:ext cx="2458282" cy="1640459"/>
          </a:xfrm>
          <a:prstGeom prst="rect">
            <a:avLst/>
          </a:prstGeom>
        </p:spPr>
      </p:pic>
      <p:sp>
        <p:nvSpPr>
          <p:cNvPr id="2" name="Título 1">
            <a:extLst>
              <a:ext uri="{FF2B5EF4-FFF2-40B4-BE49-F238E27FC236}">
                <a16:creationId xmlns:a16="http://schemas.microsoft.com/office/drawing/2014/main" id="{81133C30-F646-4A71-8243-0966DAB2B72D}"/>
              </a:ext>
            </a:extLst>
          </p:cNvPr>
          <p:cNvSpPr>
            <a:spLocks noGrp="1"/>
          </p:cNvSpPr>
          <p:nvPr>
            <p:ph type="title"/>
          </p:nvPr>
        </p:nvSpPr>
        <p:spPr>
          <a:xfrm>
            <a:off x="224851" y="274638"/>
            <a:ext cx="4376507" cy="1935162"/>
          </a:xfrm>
        </p:spPr>
        <p:txBody>
          <a:bodyPr>
            <a:noAutofit/>
          </a:bodyPr>
          <a:lstStyle/>
          <a:p>
            <a:r>
              <a:rPr lang="pt-BR" sz="3200" b="1" dirty="0"/>
              <a:t>Concentração de domicílios de uso ocasional </a:t>
            </a:r>
            <a:br>
              <a:rPr lang="pt-BR" sz="3200" dirty="0"/>
            </a:br>
            <a:r>
              <a:rPr lang="pt-BR" sz="3200" dirty="0"/>
              <a:t>Censo 2010</a:t>
            </a:r>
            <a:br>
              <a:rPr lang="pt-BR" sz="3200" dirty="0"/>
            </a:br>
            <a:endParaRPr lang="pt-BR" sz="3200" dirty="0"/>
          </a:p>
        </p:txBody>
      </p:sp>
      <p:sp>
        <p:nvSpPr>
          <p:cNvPr id="12" name="Retângulo 11">
            <a:extLst>
              <a:ext uri="{FF2B5EF4-FFF2-40B4-BE49-F238E27FC236}">
                <a16:creationId xmlns:a16="http://schemas.microsoft.com/office/drawing/2014/main" id="{6DC31A9C-3443-4A25-9124-96DFBBCBBA4A}"/>
              </a:ext>
            </a:extLst>
          </p:cNvPr>
          <p:cNvSpPr/>
          <p:nvPr/>
        </p:nvSpPr>
        <p:spPr>
          <a:xfrm>
            <a:off x="197996" y="2709209"/>
            <a:ext cx="3067190" cy="1938992"/>
          </a:xfrm>
          <a:prstGeom prst="rect">
            <a:avLst/>
          </a:prstGeom>
        </p:spPr>
        <p:txBody>
          <a:bodyPr wrap="square">
            <a:spAutoFit/>
          </a:bodyPr>
          <a:lstStyle/>
          <a:p>
            <a:r>
              <a:rPr lang="pt-BR" sz="2000" dirty="0">
                <a:latin typeface="CicleSemi"/>
              </a:rPr>
              <a:t>Nota: Os municípios que apresentam alto percentual de domicílios particulares de uso ocasional estão destacados com toponímias.</a:t>
            </a:r>
            <a:endParaRPr lang="pt-BR" sz="5400" dirty="0"/>
          </a:p>
        </p:txBody>
      </p:sp>
      <p:sp>
        <p:nvSpPr>
          <p:cNvPr id="7" name="Espaço Reservado para Conteúdo 6">
            <a:extLst>
              <a:ext uri="{FF2B5EF4-FFF2-40B4-BE49-F238E27FC236}">
                <a16:creationId xmlns:a16="http://schemas.microsoft.com/office/drawing/2014/main" id="{89D6430A-6F6C-48E5-9C30-CBD78CC02689}"/>
              </a:ext>
            </a:extLst>
          </p:cNvPr>
          <p:cNvSpPr>
            <a:spLocks noGrp="1"/>
          </p:cNvSpPr>
          <p:nvPr>
            <p:ph idx="1"/>
          </p:nvPr>
        </p:nvSpPr>
        <p:spPr>
          <a:xfrm>
            <a:off x="0" y="6550024"/>
            <a:ext cx="9591795" cy="285283"/>
          </a:xfrm>
        </p:spPr>
        <p:txBody>
          <a:bodyPr>
            <a:noAutofit/>
          </a:bodyPr>
          <a:lstStyle/>
          <a:p>
            <a:pPr marL="0" indent="0">
              <a:buNone/>
            </a:pPr>
            <a:r>
              <a:rPr lang="pt-BR" sz="1400" dirty="0"/>
              <a:t>Fonte: IBGE. Atlas geográfico das zonas costeiras e oceânicas do Brasil. IBGE, Rio de Janeiro, 2011b. p. 133. </a:t>
            </a:r>
          </a:p>
        </p:txBody>
      </p:sp>
    </p:spTree>
    <p:extLst>
      <p:ext uri="{BB962C8B-B14F-4D97-AF65-F5344CB8AC3E}">
        <p14:creationId xmlns:p14="http://schemas.microsoft.com/office/powerpoint/2010/main" val="375770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to 5">
            <a:extLst>
              <a:ext uri="{FF2B5EF4-FFF2-40B4-BE49-F238E27FC236}">
                <a16:creationId xmlns:a16="http://schemas.microsoft.com/office/drawing/2014/main" id="{49EC4755-2E2B-4371-8632-4FAEC0CE2790}"/>
              </a:ext>
            </a:extLst>
          </p:cNvPr>
          <p:cNvCxnSpPr>
            <a:cxnSpLocks/>
          </p:cNvCxnSpPr>
          <p:nvPr/>
        </p:nvCxnSpPr>
        <p:spPr>
          <a:xfrm>
            <a:off x="7568766" y="136525"/>
            <a:ext cx="0" cy="6584950"/>
          </a:xfrm>
          <a:prstGeom prst="line">
            <a:avLst/>
          </a:prstGeom>
          <a:ln w="38100">
            <a:prstDash val="sysDot"/>
          </a:ln>
        </p:spPr>
        <p:style>
          <a:lnRef idx="2">
            <a:schemeClr val="accent2"/>
          </a:lnRef>
          <a:fillRef idx="0">
            <a:schemeClr val="accent2"/>
          </a:fillRef>
          <a:effectRef idx="1">
            <a:schemeClr val="accent2"/>
          </a:effectRef>
          <a:fontRef idx="minor">
            <a:schemeClr val="tx1"/>
          </a:fontRef>
        </p:style>
      </p:cxnSp>
      <p:sp>
        <p:nvSpPr>
          <p:cNvPr id="4" name="Espaço Reservado para Número de Slide 3">
            <a:extLst>
              <a:ext uri="{FF2B5EF4-FFF2-40B4-BE49-F238E27FC236}">
                <a16:creationId xmlns:a16="http://schemas.microsoft.com/office/drawing/2014/main" id="{F9E9ED27-6BE3-4CB0-96B2-1E9E821417D3}"/>
              </a:ext>
            </a:extLst>
          </p:cNvPr>
          <p:cNvSpPr>
            <a:spLocks noGrp="1"/>
          </p:cNvSpPr>
          <p:nvPr>
            <p:ph type="sldNum" sz="quarter" idx="12"/>
          </p:nvPr>
        </p:nvSpPr>
        <p:spPr>
          <a:xfrm>
            <a:off x="10916652" y="6287293"/>
            <a:ext cx="874295" cy="365125"/>
          </a:xfrm>
        </p:spPr>
        <p:txBody>
          <a:bodyPr/>
          <a:lstStyle/>
          <a:p>
            <a:fld id="{B0B4381D-0C3F-488A-9676-4BA18EE80927}" type="slidenum">
              <a:rPr lang="pt-BR" smtClean="0"/>
              <a:t>32</a:t>
            </a:fld>
            <a:endParaRPr lang="pt-BR"/>
          </a:p>
        </p:txBody>
      </p:sp>
      <p:sp>
        <p:nvSpPr>
          <p:cNvPr id="7" name="Espaço Reservado para Conteúdo 6">
            <a:extLst>
              <a:ext uri="{FF2B5EF4-FFF2-40B4-BE49-F238E27FC236}">
                <a16:creationId xmlns:a16="http://schemas.microsoft.com/office/drawing/2014/main" id="{89D6430A-6F6C-48E5-9C30-CBD78CC02689}"/>
              </a:ext>
            </a:extLst>
          </p:cNvPr>
          <p:cNvSpPr>
            <a:spLocks noGrp="1"/>
          </p:cNvSpPr>
          <p:nvPr>
            <p:ph idx="1"/>
          </p:nvPr>
        </p:nvSpPr>
        <p:spPr>
          <a:xfrm>
            <a:off x="189706" y="5805708"/>
            <a:ext cx="6024817" cy="777654"/>
          </a:xfrm>
        </p:spPr>
        <p:txBody>
          <a:bodyPr>
            <a:normAutofit/>
          </a:bodyPr>
          <a:lstStyle/>
          <a:p>
            <a:pPr marL="0" indent="0">
              <a:buNone/>
            </a:pPr>
            <a:r>
              <a:rPr lang="pt-BR" sz="1600" dirty="0"/>
              <a:t>Fonte: IBGE – Censo 2010 (IBGE, 2011a)</a:t>
            </a:r>
          </a:p>
          <a:p>
            <a:pPr marL="0" indent="0">
              <a:buNone/>
            </a:pPr>
            <a:r>
              <a:rPr lang="pt-BR" sz="1600" dirty="0"/>
              <a:t>Dados processados pelo autor</a:t>
            </a:r>
          </a:p>
        </p:txBody>
      </p:sp>
      <p:sp>
        <p:nvSpPr>
          <p:cNvPr id="2" name="Título 1">
            <a:extLst>
              <a:ext uri="{FF2B5EF4-FFF2-40B4-BE49-F238E27FC236}">
                <a16:creationId xmlns:a16="http://schemas.microsoft.com/office/drawing/2014/main" id="{81133C30-F646-4A71-8243-0966DAB2B72D}"/>
              </a:ext>
            </a:extLst>
          </p:cNvPr>
          <p:cNvSpPr>
            <a:spLocks noGrp="1"/>
          </p:cNvSpPr>
          <p:nvPr>
            <p:ph type="title"/>
          </p:nvPr>
        </p:nvSpPr>
        <p:spPr>
          <a:xfrm>
            <a:off x="189707" y="319088"/>
            <a:ext cx="4610893" cy="2918731"/>
          </a:xfrm>
        </p:spPr>
        <p:txBody>
          <a:bodyPr>
            <a:noAutofit/>
          </a:bodyPr>
          <a:lstStyle/>
          <a:p>
            <a:r>
              <a:rPr lang="pt-BR" sz="3200" b="1" dirty="0"/>
              <a:t>Percentual de Domicílios Particulares Permanentes (DPP) de uso ocasional em relação ao total de DPP </a:t>
            </a:r>
            <a:br>
              <a:rPr lang="pt-BR" sz="3200" dirty="0"/>
            </a:br>
            <a:r>
              <a:rPr lang="pt-BR" sz="3200" dirty="0"/>
              <a:t>2010</a:t>
            </a:r>
          </a:p>
        </p:txBody>
      </p:sp>
      <p:graphicFrame>
        <p:nvGraphicFramePr>
          <p:cNvPr id="13" name="Gráfico 12">
            <a:extLst>
              <a:ext uri="{FF2B5EF4-FFF2-40B4-BE49-F238E27FC236}">
                <a16:creationId xmlns:a16="http://schemas.microsoft.com/office/drawing/2014/main" id="{1CA82E26-81DC-4487-B11F-9F118703170B}"/>
              </a:ext>
            </a:extLst>
          </p:cNvPr>
          <p:cNvGraphicFramePr>
            <a:graphicFrameLocks/>
          </p:cNvGraphicFramePr>
          <p:nvPr/>
        </p:nvGraphicFramePr>
        <p:xfrm>
          <a:off x="5164666" y="171715"/>
          <a:ext cx="6024801" cy="64468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962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graphicEl>
                                              <a:chart seriesIdx="-3" categoryIdx="-3" bldStep="gridLegen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graphicEl>
                                              <a:chart seriesIdx="0" categoryIdx="0" bldStep="ptInCategory"/>
                                            </p:graphic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500"/>
                                  </p:stCondLst>
                                  <p:childTnLst>
                                    <p:set>
                                      <p:cBhvr>
                                        <p:cTn id="19" dur="1" fill="hold">
                                          <p:stCondLst>
                                            <p:cond delay="0"/>
                                          </p:stCondLst>
                                        </p:cTn>
                                        <p:tgtEl>
                                          <p:spTgt spid="13">
                                            <p:graphicEl>
                                              <a:chart seriesIdx="0" categoryIdx="1" bldStep="ptInCategory"/>
                                            </p:graphicEl>
                                          </p:spTgt>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500"/>
                                  </p:stCondLst>
                                  <p:childTnLst>
                                    <p:set>
                                      <p:cBhvr>
                                        <p:cTn id="22" dur="1" fill="hold">
                                          <p:stCondLst>
                                            <p:cond delay="0"/>
                                          </p:stCondLst>
                                        </p:cTn>
                                        <p:tgtEl>
                                          <p:spTgt spid="6"/>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500"/>
                                  </p:stCondLst>
                                  <p:childTnLst>
                                    <p:set>
                                      <p:cBhvr>
                                        <p:cTn id="25" dur="1" fill="hold">
                                          <p:stCondLst>
                                            <p:cond delay="0"/>
                                          </p:stCondLst>
                                        </p:cTn>
                                        <p:tgtEl>
                                          <p:spTgt spid="13">
                                            <p:graphicEl>
                                              <a:chart seriesIdx="0" categoryIdx="2" bldStep="ptInCategory"/>
                                            </p:graphicEl>
                                          </p:spTgt>
                                        </p:tgtEl>
                                        <p:attrNameLst>
                                          <p:attrName>style.visibility</p:attrName>
                                        </p:attrNameLst>
                                      </p:cBhvr>
                                      <p:to>
                                        <p:strVal val="visible"/>
                                      </p:to>
                                    </p:set>
                                  </p:childTnLst>
                                </p:cTn>
                              </p:par>
                            </p:childTnLst>
                          </p:cTn>
                        </p:par>
                        <p:par>
                          <p:cTn id="26" fill="hold">
                            <p:stCondLst>
                              <p:cond delay="1500"/>
                            </p:stCondLst>
                            <p:childTnLst>
                              <p:par>
                                <p:cTn id="27" presetID="1" presetClass="entr" presetSubtype="0" fill="hold" grpId="0" nodeType="afterEffect">
                                  <p:stCondLst>
                                    <p:cond delay="500"/>
                                  </p:stCondLst>
                                  <p:childTnLst>
                                    <p:set>
                                      <p:cBhvr>
                                        <p:cTn id="28" dur="1" fill="hold">
                                          <p:stCondLst>
                                            <p:cond delay="0"/>
                                          </p:stCondLst>
                                        </p:cTn>
                                        <p:tgtEl>
                                          <p:spTgt spid="13">
                                            <p:graphicEl>
                                              <a:chart seriesIdx="0" categoryIdx="3" bldStep="ptInCategory"/>
                                            </p:graphicEl>
                                          </p:spTgt>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grpId="0" nodeType="afterEffect">
                                  <p:stCondLst>
                                    <p:cond delay="500"/>
                                  </p:stCondLst>
                                  <p:childTnLst>
                                    <p:set>
                                      <p:cBhvr>
                                        <p:cTn id="31" dur="1" fill="hold">
                                          <p:stCondLst>
                                            <p:cond delay="0"/>
                                          </p:stCondLst>
                                        </p:cTn>
                                        <p:tgtEl>
                                          <p:spTgt spid="13">
                                            <p:graphicEl>
                                              <a:chart seriesIdx="0" categoryIdx="4" bldStep="ptInCategory"/>
                                            </p:graphicEl>
                                          </p:spTgt>
                                        </p:tgtEl>
                                        <p:attrNameLst>
                                          <p:attrName>style.visibility</p:attrName>
                                        </p:attrNameLst>
                                      </p:cBhvr>
                                      <p:to>
                                        <p:strVal val="visible"/>
                                      </p:to>
                                    </p:set>
                                  </p:childTnLst>
                                </p:cTn>
                              </p:par>
                            </p:childTnLst>
                          </p:cTn>
                        </p:par>
                        <p:par>
                          <p:cTn id="32" fill="hold">
                            <p:stCondLst>
                              <p:cond delay="2500"/>
                            </p:stCondLst>
                            <p:childTnLst>
                              <p:par>
                                <p:cTn id="33" presetID="1" presetClass="entr" presetSubtype="0" fill="hold" grpId="0" nodeType="afterEffect">
                                  <p:stCondLst>
                                    <p:cond delay="500"/>
                                  </p:stCondLst>
                                  <p:childTnLst>
                                    <p:set>
                                      <p:cBhvr>
                                        <p:cTn id="34" dur="1" fill="hold">
                                          <p:stCondLst>
                                            <p:cond delay="0"/>
                                          </p:stCondLst>
                                        </p:cTn>
                                        <p:tgtEl>
                                          <p:spTgt spid="13">
                                            <p:graphicEl>
                                              <a:chart seriesIdx="0" categoryIdx="5" bldStep="ptInCategory"/>
                                            </p:graphicEl>
                                          </p:spTgt>
                                        </p:tgtEl>
                                        <p:attrNameLst>
                                          <p:attrName>style.visibility</p:attrName>
                                        </p:attrNameLst>
                                      </p:cBhvr>
                                      <p:to>
                                        <p:strVal val="visible"/>
                                      </p:to>
                                    </p:set>
                                  </p:childTnLst>
                                </p:cTn>
                              </p:par>
                            </p:childTnLst>
                          </p:cTn>
                        </p:par>
                        <p:par>
                          <p:cTn id="35" fill="hold">
                            <p:stCondLst>
                              <p:cond delay="3000"/>
                            </p:stCondLst>
                            <p:childTnLst>
                              <p:par>
                                <p:cTn id="36" presetID="1" presetClass="entr" presetSubtype="0" fill="hold" grpId="0" nodeType="afterEffect">
                                  <p:stCondLst>
                                    <p:cond delay="500"/>
                                  </p:stCondLst>
                                  <p:childTnLst>
                                    <p:set>
                                      <p:cBhvr>
                                        <p:cTn id="37" dur="1" fill="hold">
                                          <p:stCondLst>
                                            <p:cond delay="0"/>
                                          </p:stCondLst>
                                        </p:cTn>
                                        <p:tgtEl>
                                          <p:spTgt spid="13">
                                            <p:graphicEl>
                                              <a:chart seriesIdx="0" categoryIdx="6" bldStep="ptInCategory"/>
                                            </p:graphicEl>
                                          </p:spTgt>
                                        </p:tgtEl>
                                        <p:attrNameLst>
                                          <p:attrName>style.visibility</p:attrName>
                                        </p:attrNameLst>
                                      </p:cBhvr>
                                      <p:to>
                                        <p:strVal val="visible"/>
                                      </p:to>
                                    </p:set>
                                  </p:childTnLst>
                                </p:cTn>
                              </p:par>
                            </p:childTnLst>
                          </p:cTn>
                        </p:par>
                        <p:par>
                          <p:cTn id="38" fill="hold">
                            <p:stCondLst>
                              <p:cond delay="3500"/>
                            </p:stCondLst>
                            <p:childTnLst>
                              <p:par>
                                <p:cTn id="39" presetID="1" presetClass="entr" presetSubtype="0" fill="hold" grpId="0" nodeType="afterEffect">
                                  <p:stCondLst>
                                    <p:cond delay="500"/>
                                  </p:stCondLst>
                                  <p:childTnLst>
                                    <p:set>
                                      <p:cBhvr>
                                        <p:cTn id="40" dur="1" fill="hold">
                                          <p:stCondLst>
                                            <p:cond delay="0"/>
                                          </p:stCondLst>
                                        </p:cTn>
                                        <p:tgtEl>
                                          <p:spTgt spid="13">
                                            <p:graphicEl>
                                              <a:chart seriesIdx="0" categoryIdx="7" bldStep="ptInCategory"/>
                                            </p:graphicEl>
                                          </p:spTgt>
                                        </p:tgtEl>
                                        <p:attrNameLst>
                                          <p:attrName>style.visibility</p:attrName>
                                        </p:attrNameLst>
                                      </p:cBhvr>
                                      <p:to>
                                        <p:strVal val="visible"/>
                                      </p:to>
                                    </p:set>
                                  </p:childTnLst>
                                </p:cTn>
                              </p:par>
                            </p:childTnLst>
                          </p:cTn>
                        </p:par>
                        <p:par>
                          <p:cTn id="41" fill="hold">
                            <p:stCondLst>
                              <p:cond delay="4000"/>
                            </p:stCondLst>
                            <p:childTnLst>
                              <p:par>
                                <p:cTn id="42" presetID="1" presetClass="entr" presetSubtype="0" fill="hold" grpId="0" nodeType="afterEffect">
                                  <p:stCondLst>
                                    <p:cond delay="500"/>
                                  </p:stCondLst>
                                  <p:childTnLst>
                                    <p:set>
                                      <p:cBhvr>
                                        <p:cTn id="43" dur="1" fill="hold">
                                          <p:stCondLst>
                                            <p:cond delay="0"/>
                                          </p:stCondLst>
                                        </p:cTn>
                                        <p:tgtEl>
                                          <p:spTgt spid="13">
                                            <p:graphicEl>
                                              <a:chart seriesIdx="0" categoryIdx="8" bldStep="ptInCategory"/>
                                            </p:graphicEl>
                                          </p:spTgt>
                                        </p:tgtEl>
                                        <p:attrNameLst>
                                          <p:attrName>style.visibility</p:attrName>
                                        </p:attrNameLst>
                                      </p:cBhvr>
                                      <p:to>
                                        <p:strVal val="visible"/>
                                      </p:to>
                                    </p:set>
                                  </p:childTnLst>
                                </p:cTn>
                              </p:par>
                            </p:childTnLst>
                          </p:cTn>
                        </p:par>
                        <p:par>
                          <p:cTn id="44" fill="hold">
                            <p:stCondLst>
                              <p:cond delay="4500"/>
                            </p:stCondLst>
                            <p:childTnLst>
                              <p:par>
                                <p:cTn id="45" presetID="1" presetClass="entr" presetSubtype="0" fill="hold" grpId="0" nodeType="afterEffect">
                                  <p:stCondLst>
                                    <p:cond delay="500"/>
                                  </p:stCondLst>
                                  <p:childTnLst>
                                    <p:set>
                                      <p:cBhvr>
                                        <p:cTn id="46" dur="1" fill="hold">
                                          <p:stCondLst>
                                            <p:cond delay="0"/>
                                          </p:stCondLst>
                                        </p:cTn>
                                        <p:tgtEl>
                                          <p:spTgt spid="13">
                                            <p:graphicEl>
                                              <a:chart seriesIdx="0" categoryIdx="9" bldStep="ptInCategory"/>
                                            </p:graphicEl>
                                          </p:spTgt>
                                        </p:tgtEl>
                                        <p:attrNameLst>
                                          <p:attrName>style.visibility</p:attrName>
                                        </p:attrNameLst>
                                      </p:cBhvr>
                                      <p:to>
                                        <p:strVal val="visible"/>
                                      </p:to>
                                    </p:set>
                                  </p:childTnLst>
                                </p:cTn>
                              </p:par>
                            </p:childTnLst>
                          </p:cTn>
                        </p:par>
                        <p:par>
                          <p:cTn id="47" fill="hold">
                            <p:stCondLst>
                              <p:cond delay="5000"/>
                            </p:stCondLst>
                            <p:childTnLst>
                              <p:par>
                                <p:cTn id="48" presetID="1" presetClass="entr" presetSubtype="0" fill="hold" grpId="0" nodeType="afterEffect">
                                  <p:stCondLst>
                                    <p:cond delay="500"/>
                                  </p:stCondLst>
                                  <p:childTnLst>
                                    <p:set>
                                      <p:cBhvr>
                                        <p:cTn id="49" dur="1" fill="hold">
                                          <p:stCondLst>
                                            <p:cond delay="0"/>
                                          </p:stCondLst>
                                        </p:cTn>
                                        <p:tgtEl>
                                          <p:spTgt spid="13">
                                            <p:graphicEl>
                                              <a:chart seriesIdx="0" categoryIdx="10" bldStep="ptInCategory"/>
                                            </p:graphicEl>
                                          </p:spTgt>
                                        </p:tgtEl>
                                        <p:attrNameLst>
                                          <p:attrName>style.visibility</p:attrName>
                                        </p:attrNameLst>
                                      </p:cBhvr>
                                      <p:to>
                                        <p:strVal val="visible"/>
                                      </p:to>
                                    </p:set>
                                  </p:childTnLst>
                                </p:cTn>
                              </p:par>
                            </p:childTnLst>
                          </p:cTn>
                        </p:par>
                        <p:par>
                          <p:cTn id="50" fill="hold">
                            <p:stCondLst>
                              <p:cond delay="5500"/>
                            </p:stCondLst>
                            <p:childTnLst>
                              <p:par>
                                <p:cTn id="51" presetID="1" presetClass="entr" presetSubtype="0" fill="hold" grpId="0" nodeType="afterEffect">
                                  <p:stCondLst>
                                    <p:cond delay="500"/>
                                  </p:stCondLst>
                                  <p:childTnLst>
                                    <p:set>
                                      <p:cBhvr>
                                        <p:cTn id="52" dur="1" fill="hold">
                                          <p:stCondLst>
                                            <p:cond delay="0"/>
                                          </p:stCondLst>
                                        </p:cTn>
                                        <p:tgtEl>
                                          <p:spTgt spid="13">
                                            <p:graphicEl>
                                              <a:chart seriesIdx="0" categoryIdx="11" bldStep="ptInCategory"/>
                                            </p:graphicEl>
                                          </p:spTgt>
                                        </p:tgtEl>
                                        <p:attrNameLst>
                                          <p:attrName>style.visibility</p:attrName>
                                        </p:attrNameLst>
                                      </p:cBhvr>
                                      <p:to>
                                        <p:strVal val="visible"/>
                                      </p:to>
                                    </p:set>
                                  </p:childTnLst>
                                </p:cTn>
                              </p:par>
                            </p:childTnLst>
                          </p:cTn>
                        </p:par>
                        <p:par>
                          <p:cTn id="53" fill="hold">
                            <p:stCondLst>
                              <p:cond delay="6000"/>
                            </p:stCondLst>
                            <p:childTnLst>
                              <p:par>
                                <p:cTn id="54" presetID="1" presetClass="entr" presetSubtype="0" fill="hold" grpId="0" nodeType="afterEffect">
                                  <p:stCondLst>
                                    <p:cond delay="500"/>
                                  </p:stCondLst>
                                  <p:childTnLst>
                                    <p:set>
                                      <p:cBhvr>
                                        <p:cTn id="55" dur="1" fill="hold">
                                          <p:stCondLst>
                                            <p:cond delay="0"/>
                                          </p:stCondLst>
                                        </p:cTn>
                                        <p:tgtEl>
                                          <p:spTgt spid="13">
                                            <p:graphicEl>
                                              <a:chart seriesIdx="0" categoryIdx="12" bldStep="ptInCategory"/>
                                            </p:graphicEl>
                                          </p:spTgt>
                                        </p:tgtEl>
                                        <p:attrNameLst>
                                          <p:attrName>style.visibility</p:attrName>
                                        </p:attrNameLst>
                                      </p:cBhvr>
                                      <p:to>
                                        <p:strVal val="visible"/>
                                      </p:to>
                                    </p:set>
                                  </p:childTnLst>
                                </p:cTn>
                              </p:par>
                            </p:childTnLst>
                          </p:cTn>
                        </p:par>
                        <p:par>
                          <p:cTn id="56" fill="hold">
                            <p:stCondLst>
                              <p:cond delay="6500"/>
                            </p:stCondLst>
                            <p:childTnLst>
                              <p:par>
                                <p:cTn id="57" presetID="1" presetClass="entr" presetSubtype="0" fill="hold" grpId="0" nodeType="afterEffect">
                                  <p:stCondLst>
                                    <p:cond delay="500"/>
                                  </p:stCondLst>
                                  <p:childTnLst>
                                    <p:set>
                                      <p:cBhvr>
                                        <p:cTn id="58" dur="1" fill="hold">
                                          <p:stCondLst>
                                            <p:cond delay="0"/>
                                          </p:stCondLst>
                                        </p:cTn>
                                        <p:tgtEl>
                                          <p:spTgt spid="13">
                                            <p:graphicEl>
                                              <a:chart seriesIdx="0" categoryIdx="13" bldStep="ptInCategory"/>
                                            </p:graphicEl>
                                          </p:spTgt>
                                        </p:tgtEl>
                                        <p:attrNameLst>
                                          <p:attrName>style.visibility</p:attrName>
                                        </p:attrNameLst>
                                      </p:cBhvr>
                                      <p:to>
                                        <p:strVal val="visible"/>
                                      </p:to>
                                    </p:set>
                                  </p:childTnLst>
                                </p:cTn>
                              </p:par>
                            </p:childTnLst>
                          </p:cTn>
                        </p:par>
                        <p:par>
                          <p:cTn id="59" fill="hold">
                            <p:stCondLst>
                              <p:cond delay="7000"/>
                            </p:stCondLst>
                            <p:childTnLst>
                              <p:par>
                                <p:cTn id="60" presetID="1" presetClass="entr" presetSubtype="0" fill="hold" grpId="0" nodeType="afterEffect">
                                  <p:stCondLst>
                                    <p:cond delay="500"/>
                                  </p:stCondLst>
                                  <p:childTnLst>
                                    <p:set>
                                      <p:cBhvr>
                                        <p:cTn id="61" dur="1" fill="hold">
                                          <p:stCondLst>
                                            <p:cond delay="0"/>
                                          </p:stCondLst>
                                        </p:cTn>
                                        <p:tgtEl>
                                          <p:spTgt spid="13">
                                            <p:graphicEl>
                                              <a:chart seriesIdx="0" categoryIdx="14" bldStep="ptInCategory"/>
                                            </p:graphicEl>
                                          </p:spTgt>
                                        </p:tgtEl>
                                        <p:attrNameLst>
                                          <p:attrName>style.visibility</p:attrName>
                                        </p:attrNameLst>
                                      </p:cBhvr>
                                      <p:to>
                                        <p:strVal val="visible"/>
                                      </p:to>
                                    </p:set>
                                  </p:childTnLst>
                                </p:cTn>
                              </p:par>
                            </p:childTnLst>
                          </p:cTn>
                        </p:par>
                        <p:par>
                          <p:cTn id="62" fill="hold">
                            <p:stCondLst>
                              <p:cond delay="7500"/>
                            </p:stCondLst>
                            <p:childTnLst>
                              <p:par>
                                <p:cTn id="63" presetID="1" presetClass="entr" presetSubtype="0" fill="hold" grpId="0" nodeType="afterEffect">
                                  <p:stCondLst>
                                    <p:cond delay="500"/>
                                  </p:stCondLst>
                                  <p:childTnLst>
                                    <p:set>
                                      <p:cBhvr>
                                        <p:cTn id="64" dur="1" fill="hold">
                                          <p:stCondLst>
                                            <p:cond delay="0"/>
                                          </p:stCondLst>
                                        </p:cTn>
                                        <p:tgtEl>
                                          <p:spTgt spid="13">
                                            <p:graphicEl>
                                              <a:chart seriesIdx="0" categoryIdx="15" bldStep="ptInCategory"/>
                                            </p:graphicEl>
                                          </p:spTgt>
                                        </p:tgtEl>
                                        <p:attrNameLst>
                                          <p:attrName>style.visibility</p:attrName>
                                        </p:attrNameLst>
                                      </p:cBhvr>
                                      <p:to>
                                        <p:strVal val="visible"/>
                                      </p:to>
                                    </p:set>
                                  </p:childTnLst>
                                </p:cTn>
                              </p:par>
                            </p:childTnLst>
                          </p:cTn>
                        </p:par>
                        <p:par>
                          <p:cTn id="65" fill="hold">
                            <p:stCondLst>
                              <p:cond delay="8000"/>
                            </p:stCondLst>
                            <p:childTnLst>
                              <p:par>
                                <p:cTn id="66" presetID="1" presetClass="entr" presetSubtype="0" fill="hold" grpId="0" nodeType="afterEffect">
                                  <p:stCondLst>
                                    <p:cond delay="500"/>
                                  </p:stCondLst>
                                  <p:childTnLst>
                                    <p:set>
                                      <p:cBhvr>
                                        <p:cTn id="67" dur="1" fill="hold">
                                          <p:stCondLst>
                                            <p:cond delay="0"/>
                                          </p:stCondLst>
                                        </p:cTn>
                                        <p:tgtEl>
                                          <p:spTgt spid="13">
                                            <p:graphicEl>
                                              <a:chart seriesIdx="0" categoryIdx="16" bldStep="ptInCategory"/>
                                            </p:graphicEl>
                                          </p:spTgt>
                                        </p:tgtEl>
                                        <p:attrNameLst>
                                          <p:attrName>style.visibility</p:attrName>
                                        </p:attrNameLst>
                                      </p:cBhvr>
                                      <p:to>
                                        <p:strVal val="visible"/>
                                      </p:to>
                                    </p:set>
                                  </p:childTnLst>
                                </p:cTn>
                              </p:par>
                            </p:childTnLst>
                          </p:cTn>
                        </p:par>
                        <p:par>
                          <p:cTn id="68" fill="hold">
                            <p:stCondLst>
                              <p:cond delay="8500"/>
                            </p:stCondLst>
                            <p:childTnLst>
                              <p:par>
                                <p:cTn id="69" presetID="1" presetClass="entr" presetSubtype="0" fill="hold" grpId="0" nodeType="afterEffect">
                                  <p:stCondLst>
                                    <p:cond delay="500"/>
                                  </p:stCondLst>
                                  <p:childTnLst>
                                    <p:set>
                                      <p:cBhvr>
                                        <p:cTn id="70" dur="1" fill="hold">
                                          <p:stCondLst>
                                            <p:cond delay="0"/>
                                          </p:stCondLst>
                                        </p:cTn>
                                        <p:tgtEl>
                                          <p:spTgt spid="13">
                                            <p:graphicEl>
                                              <a:chart seriesIdx="0" categoryIdx="17" bldStep="ptInCategory"/>
                                            </p:graphicEl>
                                          </p:spTgt>
                                        </p:tgtEl>
                                        <p:attrNameLst>
                                          <p:attrName>style.visibility</p:attrName>
                                        </p:attrNameLst>
                                      </p:cBhvr>
                                      <p:to>
                                        <p:strVal val="visible"/>
                                      </p:to>
                                    </p:set>
                                  </p:childTnLst>
                                </p:cTn>
                              </p:par>
                            </p:childTnLst>
                          </p:cTn>
                        </p:par>
                        <p:par>
                          <p:cTn id="71" fill="hold">
                            <p:stCondLst>
                              <p:cond delay="9000"/>
                            </p:stCondLst>
                            <p:childTnLst>
                              <p:par>
                                <p:cTn id="72" presetID="1" presetClass="entr" presetSubtype="0" fill="hold" grpId="0" nodeType="afterEffect">
                                  <p:stCondLst>
                                    <p:cond delay="500"/>
                                  </p:stCondLst>
                                  <p:childTnLst>
                                    <p:set>
                                      <p:cBhvr>
                                        <p:cTn id="73" dur="1" fill="hold">
                                          <p:stCondLst>
                                            <p:cond delay="0"/>
                                          </p:stCondLst>
                                        </p:cTn>
                                        <p:tgtEl>
                                          <p:spTgt spid="13">
                                            <p:graphicEl>
                                              <a:chart seriesIdx="0" categoryIdx="18" bldStep="ptInCategory"/>
                                            </p:graphicEl>
                                          </p:spTgt>
                                        </p:tgtEl>
                                        <p:attrNameLst>
                                          <p:attrName>style.visibility</p:attrName>
                                        </p:attrNameLst>
                                      </p:cBhvr>
                                      <p:to>
                                        <p:strVal val="visible"/>
                                      </p:to>
                                    </p:set>
                                  </p:childTnLst>
                                </p:cTn>
                              </p:par>
                            </p:childTnLst>
                          </p:cTn>
                        </p:par>
                        <p:par>
                          <p:cTn id="74" fill="hold">
                            <p:stCondLst>
                              <p:cond delay="9500"/>
                            </p:stCondLst>
                            <p:childTnLst>
                              <p:par>
                                <p:cTn id="75" presetID="1" presetClass="entr" presetSubtype="0" fill="hold" grpId="0" nodeType="afterEffect">
                                  <p:stCondLst>
                                    <p:cond delay="500"/>
                                  </p:stCondLst>
                                  <p:childTnLst>
                                    <p:set>
                                      <p:cBhvr>
                                        <p:cTn id="76" dur="1" fill="hold">
                                          <p:stCondLst>
                                            <p:cond delay="0"/>
                                          </p:stCondLst>
                                        </p:cTn>
                                        <p:tgtEl>
                                          <p:spTgt spid="13">
                                            <p:graphicEl>
                                              <a:chart seriesIdx="0" categoryIdx="19" bldStep="ptInCategory"/>
                                            </p:graphicEl>
                                          </p:spTgt>
                                        </p:tgtEl>
                                        <p:attrNameLst>
                                          <p:attrName>style.visibility</p:attrName>
                                        </p:attrNameLst>
                                      </p:cBhvr>
                                      <p:to>
                                        <p:strVal val="visible"/>
                                      </p:to>
                                    </p:set>
                                  </p:childTnLst>
                                </p:cTn>
                              </p:par>
                            </p:childTnLst>
                          </p:cTn>
                        </p:par>
                        <p:par>
                          <p:cTn id="77" fill="hold">
                            <p:stCondLst>
                              <p:cond delay="10000"/>
                            </p:stCondLst>
                            <p:childTnLst>
                              <p:par>
                                <p:cTn id="78" presetID="1" presetClass="entr" presetSubtype="0" fill="hold" grpId="0" nodeType="afterEffect">
                                  <p:stCondLst>
                                    <p:cond delay="500"/>
                                  </p:stCondLst>
                                  <p:childTnLst>
                                    <p:set>
                                      <p:cBhvr>
                                        <p:cTn id="79" dur="1" fill="hold">
                                          <p:stCondLst>
                                            <p:cond delay="0"/>
                                          </p:stCondLst>
                                        </p:cTn>
                                        <p:tgtEl>
                                          <p:spTgt spid="13">
                                            <p:graphicEl>
                                              <a:chart seriesIdx="0" categoryIdx="20" bldStep="ptInCategory"/>
                                            </p:graphicEl>
                                          </p:spTgt>
                                        </p:tgtEl>
                                        <p:attrNameLst>
                                          <p:attrName>style.visibility</p:attrName>
                                        </p:attrNameLst>
                                      </p:cBhvr>
                                      <p:to>
                                        <p:strVal val="visible"/>
                                      </p:to>
                                    </p:set>
                                  </p:childTnLst>
                                </p:cTn>
                              </p:par>
                            </p:childTnLst>
                          </p:cTn>
                        </p:par>
                        <p:par>
                          <p:cTn id="80" fill="hold">
                            <p:stCondLst>
                              <p:cond delay="10500"/>
                            </p:stCondLst>
                            <p:childTnLst>
                              <p:par>
                                <p:cTn id="81" presetID="1" presetClass="entr" presetSubtype="0" fill="hold" grpId="0" nodeType="afterEffect">
                                  <p:stCondLst>
                                    <p:cond delay="500"/>
                                  </p:stCondLst>
                                  <p:childTnLst>
                                    <p:set>
                                      <p:cBhvr>
                                        <p:cTn id="82" dur="1" fill="hold">
                                          <p:stCondLst>
                                            <p:cond delay="0"/>
                                          </p:stCondLst>
                                        </p:cTn>
                                        <p:tgtEl>
                                          <p:spTgt spid="13">
                                            <p:graphicEl>
                                              <a:chart seriesIdx="0" categoryIdx="21" bldStep="ptIn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Graphic spid="13" grpId="0" uiExpand="1">
        <p:bldSub>
          <a:bldChart bld="categoryEl"/>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AE7F52-4E97-47E9-9A09-8A09E6D81905}"/>
              </a:ext>
            </a:extLst>
          </p:cNvPr>
          <p:cNvSpPr>
            <a:spLocks noGrp="1"/>
          </p:cNvSpPr>
          <p:nvPr>
            <p:ph type="title"/>
          </p:nvPr>
        </p:nvSpPr>
        <p:spPr>
          <a:xfrm>
            <a:off x="350520" y="137477"/>
            <a:ext cx="10515600" cy="548322"/>
          </a:xfrm>
        </p:spPr>
        <p:txBody>
          <a:bodyPr>
            <a:normAutofit fontScale="90000"/>
          </a:bodyPr>
          <a:lstStyle/>
          <a:p>
            <a:r>
              <a:rPr lang="pt-BR" dirty="0"/>
              <a:t>Referências</a:t>
            </a:r>
          </a:p>
        </p:txBody>
      </p:sp>
      <p:sp>
        <p:nvSpPr>
          <p:cNvPr id="3" name="Espaço Reservado para Conteúdo 2">
            <a:extLst>
              <a:ext uri="{FF2B5EF4-FFF2-40B4-BE49-F238E27FC236}">
                <a16:creationId xmlns:a16="http://schemas.microsoft.com/office/drawing/2014/main" id="{E5CE1D99-BA3E-421A-BC72-39292D018BA8}"/>
              </a:ext>
            </a:extLst>
          </p:cNvPr>
          <p:cNvSpPr>
            <a:spLocks noGrp="1"/>
          </p:cNvSpPr>
          <p:nvPr>
            <p:ph idx="1"/>
          </p:nvPr>
        </p:nvSpPr>
        <p:spPr>
          <a:xfrm>
            <a:off x="350520" y="838200"/>
            <a:ext cx="11475720" cy="5730240"/>
          </a:xfrm>
        </p:spPr>
        <p:txBody>
          <a:bodyPr numCol="2">
            <a:normAutofit lnSpcReduction="10000"/>
          </a:bodyPr>
          <a:lstStyle/>
          <a:p>
            <a:pPr marL="9525" lvl="1" indent="0">
              <a:spcBef>
                <a:spcPts val="600"/>
              </a:spcBef>
              <a:spcAft>
                <a:spcPts val="1200"/>
              </a:spcAft>
              <a:buNone/>
            </a:pPr>
            <a:r>
              <a:rPr lang="pt-BR" sz="1600" dirty="0">
                <a:solidFill>
                  <a:srgbClr val="000000"/>
                </a:solidFill>
              </a:rPr>
              <a:t>CARMO</a:t>
            </a:r>
            <a:r>
              <a:rPr lang="pt-BR" sz="1600" dirty="0"/>
              <a:t>, R.; DAGNINO, R.; CAPARROZ, M.; LOMBARDI, T. Agroindústria, grandes projetos de infraestrutura e redistribuição espacial da população: Tendências populacionais recentes no Mato Grosso e Pará. </a:t>
            </a:r>
            <a:r>
              <a:rPr lang="pt-BR" sz="1600" b="1" dirty="0"/>
              <a:t>Cadernos de Estudos Sociais</a:t>
            </a:r>
            <a:r>
              <a:rPr lang="pt-BR" sz="1600" dirty="0"/>
              <a:t>, v.27, p.58 - 90, 2012. </a:t>
            </a:r>
          </a:p>
          <a:p>
            <a:pPr marL="9525" lvl="1" indent="0">
              <a:spcBef>
                <a:spcPts val="600"/>
              </a:spcBef>
              <a:spcAft>
                <a:spcPts val="1200"/>
              </a:spcAft>
              <a:buNone/>
            </a:pPr>
            <a:r>
              <a:rPr lang="pt-BR" sz="1600" dirty="0"/>
              <a:t>CARMO, R.; DAGNINO, R.; SAIFI, S. E.; CAPARROZ, M.; CRAICE, C. Características demográficas e socioeconômicas de municípios do Projeto URBISAmazônia no Pará. </a:t>
            </a:r>
            <a:r>
              <a:rPr lang="pt-BR" sz="1600" b="1" dirty="0"/>
              <a:t>Textos NEPO</a:t>
            </a:r>
            <a:r>
              <a:rPr lang="pt-BR" sz="1600" dirty="0"/>
              <a:t>, v.68, p.11 - 71, 2014.</a:t>
            </a:r>
          </a:p>
          <a:p>
            <a:pPr marL="9525" lvl="1" indent="0">
              <a:spcBef>
                <a:spcPts val="600"/>
              </a:spcBef>
              <a:spcAft>
                <a:spcPts val="1200"/>
              </a:spcAft>
              <a:buNone/>
            </a:pPr>
            <a:r>
              <a:rPr lang="pt-BR" sz="1600" dirty="0"/>
              <a:t>CARMO, R.; CARDOSO, A.; DAGNINO, R.; CAPARROZ, M.; SAIFI, S.; BASTOS, A.; CRAICE, C. Mobilidade pendular na Região Metropolitana Ampliada de Belém. In: CARDOSO, A.; LIMA, J. (Ed.) </a:t>
            </a:r>
            <a:r>
              <a:rPr lang="pt-BR" sz="1600" b="1" dirty="0"/>
              <a:t>Belém</a:t>
            </a:r>
            <a:r>
              <a:rPr lang="pt-BR" sz="1600" dirty="0"/>
              <a:t>: Transformações na ordem urbana. Observatório das Metrópoles, INCT/CNPq, CAPES, FAPERJ, 2015. </a:t>
            </a:r>
          </a:p>
          <a:p>
            <a:pPr marL="0" lvl="1" indent="0">
              <a:spcBef>
                <a:spcPts val="600"/>
              </a:spcBef>
              <a:spcAft>
                <a:spcPts val="1200"/>
              </a:spcAft>
              <a:buNone/>
            </a:pPr>
            <a:r>
              <a:rPr lang="pt-BR" sz="1600" dirty="0"/>
              <a:t>CARMO, R.; DAGNINO, R.; CAPARROZ, M. Modelagem de Expansão Hipotética do Chikungunya (MECHI). </a:t>
            </a:r>
            <a:r>
              <a:rPr lang="pt-BR" sz="1600" b="1" dirty="0"/>
              <a:t>Textos NEPO</a:t>
            </a:r>
            <a:r>
              <a:rPr lang="pt-BR" sz="1600" dirty="0"/>
              <a:t>, v. 72, p. 60-80, 2015.</a:t>
            </a:r>
          </a:p>
          <a:p>
            <a:pPr marL="0" lvl="1" indent="0">
              <a:spcBef>
                <a:spcPts val="600"/>
              </a:spcBef>
              <a:spcAft>
                <a:spcPts val="1200"/>
              </a:spcAft>
              <a:buNone/>
            </a:pPr>
            <a:r>
              <a:rPr lang="pt-BR" sz="1600" dirty="0"/>
              <a:t>CUNHA, J. M. (org.) </a:t>
            </a:r>
            <a:r>
              <a:rPr lang="pt-BR" sz="1600" b="1" dirty="0"/>
              <a:t>Mobilidade espacial da população</a:t>
            </a:r>
            <a:r>
              <a:rPr lang="pt-BR" sz="1600" dirty="0"/>
              <a:t>. Desafios teóricos e metodológicos para o seu estudo. Campinas: Unicamp, Nepo, 2011.</a:t>
            </a:r>
          </a:p>
          <a:p>
            <a:pPr marL="0" lvl="1" indent="0">
              <a:spcBef>
                <a:spcPts val="600"/>
              </a:spcBef>
              <a:spcAft>
                <a:spcPts val="1200"/>
              </a:spcAft>
              <a:buNone/>
            </a:pPr>
            <a:r>
              <a:rPr lang="pt-BR" sz="1600" dirty="0">
                <a:solidFill>
                  <a:srgbClr val="000000"/>
                </a:solidFill>
              </a:rPr>
              <a:t>DAGNINO, R.; CARPI JUNIOR, S. Risco ambiental: conceitos e aplicações. </a:t>
            </a:r>
            <a:r>
              <a:rPr lang="pt-BR" sz="1600" b="1" dirty="0">
                <a:solidFill>
                  <a:srgbClr val="000000"/>
                </a:solidFill>
              </a:rPr>
              <a:t>Climatologia e Estudos da Paisagem</a:t>
            </a:r>
            <a:r>
              <a:rPr lang="pt-BR" sz="1600" dirty="0">
                <a:solidFill>
                  <a:srgbClr val="000000"/>
                </a:solidFill>
              </a:rPr>
              <a:t>, v. 2, p. 50-87, 2007</a:t>
            </a:r>
            <a:r>
              <a:rPr lang="pt-BR" sz="1600">
                <a:solidFill>
                  <a:srgbClr val="000000"/>
                </a:solidFill>
              </a:rPr>
              <a:t>. </a:t>
            </a:r>
          </a:p>
          <a:p>
            <a:pPr marL="0" lvl="1" indent="0">
              <a:spcBef>
                <a:spcPts val="600"/>
              </a:spcBef>
              <a:spcAft>
                <a:spcPts val="1200"/>
              </a:spcAft>
              <a:buNone/>
            </a:pPr>
            <a:endParaRPr lang="pt-BR" sz="1600" dirty="0"/>
          </a:p>
          <a:p>
            <a:pPr marL="0" indent="0">
              <a:spcBef>
                <a:spcPts val="192"/>
              </a:spcBef>
              <a:spcAft>
                <a:spcPts val="600"/>
              </a:spcAft>
              <a:buNone/>
            </a:pPr>
            <a:r>
              <a:rPr lang="pt-BR" sz="1600" dirty="0">
                <a:solidFill>
                  <a:srgbClr val="000000"/>
                </a:solidFill>
              </a:rPr>
              <a:t>HOGAN, D. Mobilidade populacional, sustentabilidade ambiental e vulnerabilidade social. </a:t>
            </a:r>
            <a:r>
              <a:rPr lang="pt-BR" sz="1600" b="1" dirty="0">
                <a:solidFill>
                  <a:srgbClr val="000000"/>
                </a:solidFill>
              </a:rPr>
              <a:t>Revista Brasileira de Estudos de População</a:t>
            </a:r>
            <a:r>
              <a:rPr lang="pt-BR" sz="1600" dirty="0">
                <a:solidFill>
                  <a:srgbClr val="000000"/>
                </a:solidFill>
              </a:rPr>
              <a:t>, vol.22, n.2, p. 323 - 338, 2005. </a:t>
            </a:r>
            <a:endParaRPr lang="pt-BR" sz="1600" dirty="0"/>
          </a:p>
          <a:p>
            <a:pPr marL="0" indent="0">
              <a:spcBef>
                <a:spcPts val="192"/>
              </a:spcBef>
              <a:spcAft>
                <a:spcPts val="600"/>
              </a:spcAft>
              <a:buNone/>
            </a:pPr>
            <a:r>
              <a:rPr lang="pt-BR" sz="1600" dirty="0">
                <a:solidFill>
                  <a:srgbClr val="000000"/>
                </a:solidFill>
              </a:rPr>
              <a:t>HOGAN, D.; MARANDOLA JR., E.; OJIMA, R. </a:t>
            </a:r>
            <a:r>
              <a:rPr lang="pt-BR" sz="1600" b="1" dirty="0">
                <a:solidFill>
                  <a:srgbClr val="000000"/>
                </a:solidFill>
              </a:rPr>
              <a:t>População e Ambiente: </a:t>
            </a:r>
            <a:r>
              <a:rPr lang="pt-BR" sz="1600" dirty="0">
                <a:solidFill>
                  <a:srgbClr val="000000"/>
                </a:solidFill>
              </a:rPr>
              <a:t>desafios à sustentabilidade. </a:t>
            </a:r>
            <a:r>
              <a:rPr lang="en-US" sz="1600" dirty="0">
                <a:solidFill>
                  <a:srgbClr val="000000"/>
                </a:solidFill>
              </a:rPr>
              <a:t>São Paulo, Edgard Blucher, 2010.</a:t>
            </a:r>
          </a:p>
          <a:p>
            <a:pPr marL="0" indent="0">
              <a:spcBef>
                <a:spcPts val="192"/>
              </a:spcBef>
              <a:spcAft>
                <a:spcPts val="600"/>
              </a:spcAft>
              <a:buNone/>
            </a:pPr>
            <a:r>
              <a:rPr lang="pt-BR" sz="1600" dirty="0">
                <a:solidFill>
                  <a:srgbClr val="000000"/>
                </a:solidFill>
              </a:rPr>
              <a:t>IBGE. </a:t>
            </a:r>
            <a:r>
              <a:rPr lang="pt-BR" sz="1600" b="1" dirty="0">
                <a:solidFill>
                  <a:srgbClr val="000000"/>
                </a:solidFill>
              </a:rPr>
              <a:t>Atlas geográfico das zonas costeiras e oceânicas do Brasil</a:t>
            </a:r>
            <a:r>
              <a:rPr lang="pt-BR" sz="1600" dirty="0">
                <a:solidFill>
                  <a:srgbClr val="000000"/>
                </a:solidFill>
              </a:rPr>
              <a:t>. IBGE, Rio de Janeiro, 2011b. p. 155. </a:t>
            </a:r>
            <a:endParaRPr lang="pt-BR" sz="1600" dirty="0"/>
          </a:p>
          <a:p>
            <a:pPr marL="0" indent="0">
              <a:spcBef>
                <a:spcPts val="192"/>
              </a:spcBef>
              <a:spcAft>
                <a:spcPts val="600"/>
              </a:spcAft>
              <a:buNone/>
            </a:pPr>
            <a:r>
              <a:rPr lang="pt-BR" sz="1600" dirty="0">
                <a:solidFill>
                  <a:srgbClr val="000000"/>
                </a:solidFill>
              </a:rPr>
              <a:t>IBGE - Instituto Brasileiro de Geografia e Estatística. </a:t>
            </a:r>
            <a:r>
              <a:rPr lang="pt-BR" sz="1600" b="1" dirty="0">
                <a:solidFill>
                  <a:srgbClr val="000000"/>
                </a:solidFill>
              </a:rPr>
              <a:t>Censo 2010 – Sinopse do Censo Demográfico 2010</a:t>
            </a:r>
            <a:r>
              <a:rPr lang="pt-BR" sz="1600" dirty="0">
                <a:solidFill>
                  <a:srgbClr val="000000"/>
                </a:solidFill>
              </a:rPr>
              <a:t>. Rio de Janeiro, 2011a.</a:t>
            </a:r>
          </a:p>
          <a:p>
            <a:pPr marL="0" indent="0">
              <a:spcBef>
                <a:spcPts val="192"/>
              </a:spcBef>
              <a:spcAft>
                <a:spcPts val="600"/>
              </a:spcAft>
              <a:buNone/>
            </a:pPr>
            <a:r>
              <a:rPr lang="pt-BR" sz="1600" dirty="0"/>
              <a:t>JOHANSEN, I. C.; DAGNINO, R.; CARMO, R.; ARILHA, M.; YAZAKI, L. </a:t>
            </a:r>
            <a:r>
              <a:rPr lang="pt-BR" sz="1600" dirty="0" err="1"/>
              <a:t>Potential</a:t>
            </a:r>
            <a:r>
              <a:rPr lang="pt-BR" sz="1600" dirty="0"/>
              <a:t> </a:t>
            </a:r>
            <a:r>
              <a:rPr lang="pt-BR" sz="1600" dirty="0" err="1"/>
              <a:t>expansion</a:t>
            </a:r>
            <a:r>
              <a:rPr lang="pt-BR" sz="1600" dirty="0"/>
              <a:t> </a:t>
            </a:r>
            <a:r>
              <a:rPr lang="pt-BR" sz="1600" dirty="0" err="1"/>
              <a:t>of</a:t>
            </a:r>
            <a:r>
              <a:rPr lang="pt-BR" sz="1600" dirty="0"/>
              <a:t> Zika </a:t>
            </a:r>
            <a:r>
              <a:rPr lang="pt-BR" sz="1600" dirty="0" err="1"/>
              <a:t>virus</a:t>
            </a:r>
            <a:r>
              <a:rPr lang="pt-BR" sz="1600" dirty="0"/>
              <a:t> in </a:t>
            </a:r>
            <a:r>
              <a:rPr lang="pt-BR" sz="1600" dirty="0" err="1"/>
              <a:t>Brazil</a:t>
            </a:r>
            <a:r>
              <a:rPr lang="pt-BR" sz="1600" dirty="0"/>
              <a:t>: </a:t>
            </a:r>
            <a:r>
              <a:rPr lang="pt-BR" sz="1600" dirty="0" err="1"/>
              <a:t>analysis</a:t>
            </a:r>
            <a:r>
              <a:rPr lang="pt-BR" sz="1600" dirty="0"/>
              <a:t> </a:t>
            </a:r>
            <a:r>
              <a:rPr lang="pt-BR" sz="1600" dirty="0" err="1"/>
              <a:t>from</a:t>
            </a:r>
            <a:r>
              <a:rPr lang="pt-BR" sz="1600" dirty="0"/>
              <a:t> </a:t>
            </a:r>
            <a:r>
              <a:rPr lang="pt-BR" sz="1600" dirty="0" err="1"/>
              <a:t>migratory</a:t>
            </a:r>
            <a:r>
              <a:rPr lang="pt-BR" sz="1600" dirty="0"/>
              <a:t> networks In: </a:t>
            </a:r>
            <a:r>
              <a:rPr lang="pt-BR" sz="1600" b="1" dirty="0"/>
              <a:t>XXVIII IUSSP </a:t>
            </a:r>
            <a:r>
              <a:rPr lang="pt-BR" sz="1600" b="1" dirty="0" err="1"/>
              <a:t>International</a:t>
            </a:r>
            <a:r>
              <a:rPr lang="pt-BR" sz="1600" b="1" dirty="0"/>
              <a:t> </a:t>
            </a:r>
            <a:r>
              <a:rPr lang="pt-BR" sz="1600" b="1" dirty="0" err="1"/>
              <a:t>Population</a:t>
            </a:r>
            <a:r>
              <a:rPr lang="pt-BR" sz="1600" b="1" dirty="0"/>
              <a:t> </a:t>
            </a:r>
            <a:r>
              <a:rPr lang="pt-BR" sz="1600" b="1" dirty="0" err="1"/>
              <a:t>Conference</a:t>
            </a:r>
            <a:r>
              <a:rPr lang="pt-BR" sz="1600" dirty="0"/>
              <a:t>. Cape Town, South </a:t>
            </a:r>
            <a:r>
              <a:rPr lang="pt-BR" sz="1600" dirty="0" err="1"/>
              <a:t>Africa</a:t>
            </a:r>
            <a:r>
              <a:rPr lang="pt-BR" sz="1600" dirty="0"/>
              <a:t>, 2017.</a:t>
            </a:r>
          </a:p>
          <a:p>
            <a:pPr marL="0" indent="0">
              <a:spcBef>
                <a:spcPts val="192"/>
              </a:spcBef>
              <a:spcAft>
                <a:spcPts val="600"/>
              </a:spcAft>
              <a:buNone/>
            </a:pPr>
            <a:r>
              <a:rPr lang="pt-BR" sz="1600" dirty="0"/>
              <a:t>PEREIRA, R.; SCHWANEN, T. </a:t>
            </a:r>
            <a:r>
              <a:rPr lang="pt-BR" sz="1600" b="1" dirty="0"/>
              <a:t>Tempo de deslocamento casa-trabalho no Brasil (1992-2009)</a:t>
            </a:r>
            <a:r>
              <a:rPr lang="pt-BR" sz="1600" dirty="0"/>
              <a:t>: Diferenças entre regiões metropolitanas, níveis de renda e sexo. Texto para Discussão n. 1813. Brasília, Instituto de Pesquisa Econômica Aplicada (IPEA), 2013. </a:t>
            </a:r>
          </a:p>
          <a:p>
            <a:pPr marL="0" indent="0">
              <a:spcBef>
                <a:spcPts val="192"/>
              </a:spcBef>
              <a:spcAft>
                <a:spcPts val="600"/>
              </a:spcAft>
              <a:buNone/>
            </a:pPr>
            <a:r>
              <a:rPr lang="en-US" sz="1600" dirty="0"/>
              <a:t>SILM, </a:t>
            </a:r>
            <a:r>
              <a:rPr lang="en-US" sz="1600" dirty="0" err="1"/>
              <a:t>Siiri</a:t>
            </a:r>
            <a:r>
              <a:rPr lang="en-US" sz="1600" dirty="0"/>
              <a:t>; AHAS, Rein. The seasonal variability of population in Estonian municipalities. </a:t>
            </a:r>
            <a:r>
              <a:rPr lang="en-US" sz="1600" b="1" dirty="0"/>
              <a:t>Environment and Planning A</a:t>
            </a:r>
            <a:r>
              <a:rPr lang="en-US" sz="1600" dirty="0"/>
              <a:t>, September 2010, 42(10):2527-2546. DOI: 10.1068/a43139</a:t>
            </a:r>
          </a:p>
          <a:p>
            <a:pPr marL="0" indent="0">
              <a:spcBef>
                <a:spcPts val="192"/>
              </a:spcBef>
              <a:spcAft>
                <a:spcPts val="600"/>
              </a:spcAft>
              <a:buNone/>
            </a:pPr>
            <a:r>
              <a:rPr lang="pt-BR" sz="1200" dirty="0"/>
              <a:t> </a:t>
            </a:r>
          </a:p>
        </p:txBody>
      </p:sp>
      <p:sp>
        <p:nvSpPr>
          <p:cNvPr id="4" name="Espaço Reservado para Número de Slide 3">
            <a:extLst>
              <a:ext uri="{FF2B5EF4-FFF2-40B4-BE49-F238E27FC236}">
                <a16:creationId xmlns:a16="http://schemas.microsoft.com/office/drawing/2014/main" id="{4B0EE656-5278-4D6E-9025-D7BD05DC8723}"/>
              </a:ext>
            </a:extLst>
          </p:cNvPr>
          <p:cNvSpPr>
            <a:spLocks noGrp="1"/>
          </p:cNvSpPr>
          <p:nvPr>
            <p:ph type="sldNum" sz="quarter" idx="12"/>
          </p:nvPr>
        </p:nvSpPr>
        <p:spPr/>
        <p:txBody>
          <a:bodyPr/>
          <a:lstStyle/>
          <a:p>
            <a:fld id="{B0B4381D-0C3F-488A-9676-4BA18EE80927}" type="slidenum">
              <a:rPr lang="pt-BR" smtClean="0"/>
              <a:t>33</a:t>
            </a:fld>
            <a:endParaRPr lang="pt-BR"/>
          </a:p>
        </p:txBody>
      </p:sp>
    </p:spTree>
    <p:extLst>
      <p:ext uri="{BB962C8B-B14F-4D97-AF65-F5344CB8AC3E}">
        <p14:creationId xmlns:p14="http://schemas.microsoft.com/office/powerpoint/2010/main" val="3197275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907800-5BDC-4899-85D2-E55263F387F7}"/>
              </a:ext>
            </a:extLst>
          </p:cNvPr>
          <p:cNvSpPr>
            <a:spLocks noGrp="1"/>
          </p:cNvSpPr>
          <p:nvPr>
            <p:ph type="title"/>
          </p:nvPr>
        </p:nvSpPr>
        <p:spPr>
          <a:xfrm>
            <a:off x="404137" y="136525"/>
            <a:ext cx="11221806" cy="708206"/>
          </a:xfrm>
        </p:spPr>
        <p:txBody>
          <a:bodyPr>
            <a:normAutofit/>
          </a:bodyPr>
          <a:lstStyle/>
          <a:p>
            <a:r>
              <a:rPr lang="pt-BR" dirty="0"/>
              <a:t>Apresentação: </a:t>
            </a:r>
            <a:r>
              <a:rPr lang="pt-BR" sz="3200" dirty="0"/>
              <a:t>Prof. José Marcos Pinto da Cunha (Unicamp)</a:t>
            </a:r>
            <a:endParaRPr lang="pt-BR" dirty="0"/>
          </a:p>
        </p:txBody>
      </p:sp>
      <p:sp>
        <p:nvSpPr>
          <p:cNvPr id="3" name="Espaço Reservado para Conteúdo 2">
            <a:extLst>
              <a:ext uri="{FF2B5EF4-FFF2-40B4-BE49-F238E27FC236}">
                <a16:creationId xmlns:a16="http://schemas.microsoft.com/office/drawing/2014/main" id="{33FC90FE-DBD2-4A9F-83CD-957BE4171E98}"/>
              </a:ext>
            </a:extLst>
          </p:cNvPr>
          <p:cNvSpPr>
            <a:spLocks noGrp="1"/>
          </p:cNvSpPr>
          <p:nvPr>
            <p:ph idx="1"/>
          </p:nvPr>
        </p:nvSpPr>
        <p:spPr>
          <a:xfrm>
            <a:off x="404137" y="6304207"/>
            <a:ext cx="8103893" cy="640080"/>
          </a:xfrm>
        </p:spPr>
        <p:txBody>
          <a:bodyPr>
            <a:normAutofit/>
          </a:bodyPr>
          <a:lstStyle/>
          <a:p>
            <a:pPr marL="0" indent="0">
              <a:buNone/>
            </a:pPr>
            <a:r>
              <a:rPr lang="pt-BR" sz="1600" dirty="0">
                <a:hlinkClick r:id="rId2"/>
              </a:rPr>
              <a:t>https://www.nepo.unicamp.br/publicacoes/livros.php</a:t>
            </a:r>
            <a:endParaRPr lang="pt-BR" sz="1600" dirty="0"/>
          </a:p>
        </p:txBody>
      </p:sp>
      <p:sp>
        <p:nvSpPr>
          <p:cNvPr id="4" name="Espaço Reservado para Número de Slide 3">
            <a:extLst>
              <a:ext uri="{FF2B5EF4-FFF2-40B4-BE49-F238E27FC236}">
                <a16:creationId xmlns:a16="http://schemas.microsoft.com/office/drawing/2014/main" id="{308F412F-8337-44D3-9AE1-015B2198C2CB}"/>
              </a:ext>
            </a:extLst>
          </p:cNvPr>
          <p:cNvSpPr>
            <a:spLocks noGrp="1"/>
          </p:cNvSpPr>
          <p:nvPr>
            <p:ph type="sldNum" sz="quarter" idx="12"/>
          </p:nvPr>
        </p:nvSpPr>
        <p:spPr/>
        <p:txBody>
          <a:bodyPr/>
          <a:lstStyle/>
          <a:p>
            <a:fld id="{84308232-5124-4C2C-AF88-74483AB43D55}" type="slidenum">
              <a:rPr lang="pt-BR" smtClean="0"/>
              <a:t>4</a:t>
            </a:fld>
            <a:endParaRPr lang="pt-BR"/>
          </a:p>
        </p:txBody>
      </p:sp>
      <p:pic>
        <p:nvPicPr>
          <p:cNvPr id="5" name="Imagem 4">
            <a:extLst>
              <a:ext uri="{FF2B5EF4-FFF2-40B4-BE49-F238E27FC236}">
                <a16:creationId xmlns:a16="http://schemas.microsoft.com/office/drawing/2014/main" id="{5DDD2E29-052E-4705-A9A2-EAC8D74A27F6}"/>
              </a:ext>
            </a:extLst>
          </p:cNvPr>
          <p:cNvPicPr>
            <a:picLocks noChangeAspect="1"/>
          </p:cNvPicPr>
          <p:nvPr/>
        </p:nvPicPr>
        <p:blipFill>
          <a:blip r:embed="rId3"/>
          <a:stretch>
            <a:fillRect/>
          </a:stretch>
        </p:blipFill>
        <p:spPr>
          <a:xfrm>
            <a:off x="404137" y="3429000"/>
            <a:ext cx="1856548" cy="2665566"/>
          </a:xfrm>
          <a:prstGeom prst="rect">
            <a:avLst/>
          </a:prstGeom>
        </p:spPr>
      </p:pic>
      <p:sp>
        <p:nvSpPr>
          <p:cNvPr id="6" name="Retângulo 5">
            <a:extLst>
              <a:ext uri="{FF2B5EF4-FFF2-40B4-BE49-F238E27FC236}">
                <a16:creationId xmlns:a16="http://schemas.microsoft.com/office/drawing/2014/main" id="{1DFAE4F3-5794-400E-B8D9-927F6F9DF187}"/>
              </a:ext>
            </a:extLst>
          </p:cNvPr>
          <p:cNvSpPr/>
          <p:nvPr/>
        </p:nvSpPr>
        <p:spPr>
          <a:xfrm>
            <a:off x="2960913" y="1382286"/>
            <a:ext cx="8665030" cy="4093428"/>
          </a:xfrm>
          <a:prstGeom prst="rect">
            <a:avLst/>
          </a:prstGeom>
        </p:spPr>
        <p:txBody>
          <a:bodyPr wrap="square">
            <a:spAutoFit/>
          </a:bodyPr>
          <a:lstStyle/>
          <a:p>
            <a:r>
              <a:rPr lang="pt-BR" sz="2000" dirty="0">
                <a:latin typeface="GillSans"/>
              </a:rPr>
              <a:t>“Na verdade, podemos pensar que rotular determinado movimento como migração ou algum outro tipo de mobilidade espacial dependeria muito menos de conceitos herméticos predefinidos, do que a real definição do fenômeno como objeto de estudo. </a:t>
            </a:r>
          </a:p>
          <a:p>
            <a:endParaRPr lang="pt-BR" sz="2000" dirty="0">
              <a:latin typeface="GillSans"/>
            </a:endParaRPr>
          </a:p>
          <a:p>
            <a:r>
              <a:rPr lang="pt-BR" sz="2000" dirty="0">
                <a:latin typeface="GillSans"/>
              </a:rPr>
              <a:t>Assim, seria possível pensar a migração a partir de duas perspectivas: por um lado, como fenômeno demográfico, e por outro lado, como processo social. Mesmo tendo em conta que tal separação tende a ser artificial, na medida em que, ao menos os demógrafos, em geral, não estabelecem a separação destas duas dimensões, não há como negar que observado como componente do crescimento demográfico, a migração não apresenta qualquer problemas quanto à sua definição: será considerado desta forma qualquer movimento que modifique o tamanho e a estrutura da população.”</a:t>
            </a:r>
            <a:endParaRPr lang="pt-BR" sz="2000" dirty="0"/>
          </a:p>
        </p:txBody>
      </p:sp>
    </p:spTree>
    <p:extLst>
      <p:ext uri="{BB962C8B-B14F-4D97-AF65-F5344CB8AC3E}">
        <p14:creationId xmlns:p14="http://schemas.microsoft.com/office/powerpoint/2010/main" val="2962034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907800-5BDC-4899-85D2-E55263F387F7}"/>
              </a:ext>
            </a:extLst>
          </p:cNvPr>
          <p:cNvSpPr>
            <a:spLocks noGrp="1"/>
          </p:cNvSpPr>
          <p:nvPr>
            <p:ph type="title"/>
          </p:nvPr>
        </p:nvSpPr>
        <p:spPr>
          <a:xfrm>
            <a:off x="404137" y="136525"/>
            <a:ext cx="11221806" cy="708206"/>
          </a:xfrm>
        </p:spPr>
        <p:txBody>
          <a:bodyPr>
            <a:normAutofit/>
          </a:bodyPr>
          <a:lstStyle/>
          <a:p>
            <a:r>
              <a:rPr lang="pt-BR" dirty="0"/>
              <a:t>Apresentação: </a:t>
            </a:r>
            <a:r>
              <a:rPr lang="pt-BR" sz="3200" dirty="0"/>
              <a:t>Prof. José Marcos Pinto da Cunha (Unicamp)</a:t>
            </a:r>
            <a:endParaRPr lang="pt-BR" dirty="0"/>
          </a:p>
        </p:txBody>
      </p:sp>
      <p:sp>
        <p:nvSpPr>
          <p:cNvPr id="3" name="Espaço Reservado para Conteúdo 2">
            <a:extLst>
              <a:ext uri="{FF2B5EF4-FFF2-40B4-BE49-F238E27FC236}">
                <a16:creationId xmlns:a16="http://schemas.microsoft.com/office/drawing/2014/main" id="{33FC90FE-DBD2-4A9F-83CD-957BE4171E98}"/>
              </a:ext>
            </a:extLst>
          </p:cNvPr>
          <p:cNvSpPr>
            <a:spLocks noGrp="1"/>
          </p:cNvSpPr>
          <p:nvPr>
            <p:ph idx="1"/>
          </p:nvPr>
        </p:nvSpPr>
        <p:spPr>
          <a:xfrm>
            <a:off x="404137" y="6304207"/>
            <a:ext cx="8103893" cy="640080"/>
          </a:xfrm>
        </p:spPr>
        <p:txBody>
          <a:bodyPr>
            <a:normAutofit/>
          </a:bodyPr>
          <a:lstStyle/>
          <a:p>
            <a:pPr marL="0" indent="0">
              <a:buNone/>
            </a:pPr>
            <a:r>
              <a:rPr lang="pt-BR" sz="1600" dirty="0">
                <a:hlinkClick r:id="rId2"/>
              </a:rPr>
              <a:t>https://www.nepo.unicamp.br/publicacoes/livros.php</a:t>
            </a:r>
            <a:endParaRPr lang="pt-BR" sz="1600" dirty="0"/>
          </a:p>
        </p:txBody>
      </p:sp>
      <p:sp>
        <p:nvSpPr>
          <p:cNvPr id="4" name="Espaço Reservado para Número de Slide 3">
            <a:extLst>
              <a:ext uri="{FF2B5EF4-FFF2-40B4-BE49-F238E27FC236}">
                <a16:creationId xmlns:a16="http://schemas.microsoft.com/office/drawing/2014/main" id="{308F412F-8337-44D3-9AE1-015B2198C2CB}"/>
              </a:ext>
            </a:extLst>
          </p:cNvPr>
          <p:cNvSpPr>
            <a:spLocks noGrp="1"/>
          </p:cNvSpPr>
          <p:nvPr>
            <p:ph type="sldNum" sz="quarter" idx="12"/>
          </p:nvPr>
        </p:nvSpPr>
        <p:spPr/>
        <p:txBody>
          <a:bodyPr/>
          <a:lstStyle/>
          <a:p>
            <a:fld id="{84308232-5124-4C2C-AF88-74483AB43D55}" type="slidenum">
              <a:rPr lang="pt-BR" smtClean="0"/>
              <a:t>5</a:t>
            </a:fld>
            <a:endParaRPr lang="pt-BR"/>
          </a:p>
        </p:txBody>
      </p:sp>
      <p:pic>
        <p:nvPicPr>
          <p:cNvPr id="5" name="Imagem 4">
            <a:extLst>
              <a:ext uri="{FF2B5EF4-FFF2-40B4-BE49-F238E27FC236}">
                <a16:creationId xmlns:a16="http://schemas.microsoft.com/office/drawing/2014/main" id="{5DDD2E29-052E-4705-A9A2-EAC8D74A27F6}"/>
              </a:ext>
            </a:extLst>
          </p:cNvPr>
          <p:cNvPicPr>
            <a:picLocks noChangeAspect="1"/>
          </p:cNvPicPr>
          <p:nvPr/>
        </p:nvPicPr>
        <p:blipFill>
          <a:blip r:embed="rId3"/>
          <a:stretch>
            <a:fillRect/>
          </a:stretch>
        </p:blipFill>
        <p:spPr>
          <a:xfrm>
            <a:off x="404137" y="3429000"/>
            <a:ext cx="1856548" cy="2665566"/>
          </a:xfrm>
          <a:prstGeom prst="rect">
            <a:avLst/>
          </a:prstGeom>
        </p:spPr>
      </p:pic>
      <p:sp>
        <p:nvSpPr>
          <p:cNvPr id="7" name="Retângulo 6">
            <a:extLst>
              <a:ext uri="{FF2B5EF4-FFF2-40B4-BE49-F238E27FC236}">
                <a16:creationId xmlns:a16="http://schemas.microsoft.com/office/drawing/2014/main" id="{DBE8E1FB-5911-47DC-9BF4-01B8232D5A38}"/>
              </a:ext>
            </a:extLst>
          </p:cNvPr>
          <p:cNvSpPr/>
          <p:nvPr/>
        </p:nvSpPr>
        <p:spPr>
          <a:xfrm>
            <a:off x="2960913" y="1853465"/>
            <a:ext cx="8299270" cy="3046988"/>
          </a:xfrm>
          <a:prstGeom prst="rect">
            <a:avLst/>
          </a:prstGeom>
        </p:spPr>
        <p:txBody>
          <a:bodyPr wrap="square">
            <a:spAutoFit/>
          </a:bodyPr>
          <a:lstStyle/>
          <a:p>
            <a:r>
              <a:rPr lang="pt-BR" sz="2400" dirty="0"/>
              <a:t>“De fato, embora as várias definições encontradas em textos especializados ou em manuais tenham um caráter, em geral, normativo quanto ao que deve ou não deve ser considerado migração, devemos ter em conta que tal postura estaria muito mais atrelado à necessidade de padronização ou à disponibilidade de dado, do que propriamente a uma definição ou, o que seria muito mais complexo, uma conceitualização do que seria o fenômeno.”</a:t>
            </a:r>
          </a:p>
        </p:txBody>
      </p:sp>
    </p:spTree>
    <p:extLst>
      <p:ext uri="{BB962C8B-B14F-4D97-AF65-F5344CB8AC3E}">
        <p14:creationId xmlns:p14="http://schemas.microsoft.com/office/powerpoint/2010/main" val="1855346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81000" y="240633"/>
            <a:ext cx="9144000" cy="950494"/>
          </a:xfrm>
        </p:spPr>
        <p:txBody>
          <a:bodyPr>
            <a:normAutofit/>
          </a:bodyPr>
          <a:lstStyle/>
          <a:p>
            <a:pPr algn="l"/>
            <a:r>
              <a:rPr lang="pt-BR" dirty="0"/>
              <a:t>Migração e mobilidade</a:t>
            </a:r>
          </a:p>
        </p:txBody>
      </p:sp>
      <p:sp>
        <p:nvSpPr>
          <p:cNvPr id="3" name="Subtítulo 2"/>
          <p:cNvSpPr>
            <a:spLocks noGrp="1"/>
          </p:cNvSpPr>
          <p:nvPr>
            <p:ph type="subTitle" idx="1"/>
          </p:nvPr>
        </p:nvSpPr>
        <p:spPr>
          <a:xfrm>
            <a:off x="381000" y="1558833"/>
            <a:ext cx="11313696" cy="5178851"/>
          </a:xfrm>
        </p:spPr>
        <p:txBody>
          <a:bodyPr>
            <a:normAutofit fontScale="92500"/>
          </a:bodyPr>
          <a:lstStyle/>
          <a:p>
            <a:pPr algn="l"/>
            <a:r>
              <a:rPr lang="pt-BR" sz="4400" u="sng" dirty="0"/>
              <a:t>Migração</a:t>
            </a:r>
          </a:p>
          <a:p>
            <a:pPr algn="l"/>
            <a:r>
              <a:rPr lang="pt-BR" dirty="0"/>
              <a:t>Análise fundamental pois grande parte do aumento das populações urbanas não ocorre por crescimento vegetativo. </a:t>
            </a:r>
          </a:p>
          <a:p>
            <a:pPr algn="l"/>
            <a:r>
              <a:rPr lang="pt-BR" dirty="0"/>
              <a:t>Ocorre devido à imigração, sobretudo durante a fase da transição demográfica que vivemos. </a:t>
            </a:r>
          </a:p>
          <a:p>
            <a:pPr algn="l"/>
            <a:endParaRPr lang="pt-BR" u="sng" dirty="0"/>
          </a:p>
          <a:p>
            <a:pPr algn="l"/>
            <a:r>
              <a:rPr lang="pt-BR" u="sng" dirty="0"/>
              <a:t>Mobilidade pendular: </a:t>
            </a:r>
          </a:p>
          <a:p>
            <a:pPr algn="l"/>
            <a:r>
              <a:rPr lang="pt-BR" dirty="0"/>
              <a:t>Deslocamentos para trabalho/estudo de curta distância, mas de longa duração devido às dificuldades de planejamento urbano relativos à infraestrutura de transporte e localização dos assentamentos humanos, sobretudo na periferia onde reside a massa de trabalhadores.</a:t>
            </a:r>
          </a:p>
          <a:p>
            <a:pPr algn="l"/>
            <a:r>
              <a:rPr lang="pt-BR" dirty="0"/>
              <a:t>Este tema é extremamente relevante nos tempos atuais tendo em vista que assola grade parte da população das cidades, principalmente as populações mais pobres que deslocaram-se para as periferias das cidades (PEREIRA; SCHWANEN, 2013).</a:t>
            </a:r>
          </a:p>
        </p:txBody>
      </p:sp>
    </p:spTree>
    <p:extLst>
      <p:ext uri="{BB962C8B-B14F-4D97-AF65-F5344CB8AC3E}">
        <p14:creationId xmlns:p14="http://schemas.microsoft.com/office/powerpoint/2010/main" val="2548172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564870505"/>
              </p:ext>
            </p:extLst>
          </p:nvPr>
        </p:nvGraphicFramePr>
        <p:xfrm>
          <a:off x="1775520" y="2132856"/>
          <a:ext cx="3672408" cy="23804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1"/>
          <p:cNvGraphicFramePr>
            <a:graphicFrameLocks/>
          </p:cNvGraphicFramePr>
          <p:nvPr>
            <p:extLst>
              <p:ext uri="{D42A27DB-BD31-4B8C-83A1-F6EECF244321}">
                <p14:modId xmlns:p14="http://schemas.microsoft.com/office/powerpoint/2010/main" val="1776888295"/>
              </p:ext>
            </p:extLst>
          </p:nvPr>
        </p:nvGraphicFramePr>
        <p:xfrm>
          <a:off x="6609666" y="260648"/>
          <a:ext cx="3619602" cy="20608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1"/>
          <p:cNvGraphicFramePr>
            <a:graphicFrameLocks/>
          </p:cNvGraphicFramePr>
          <p:nvPr/>
        </p:nvGraphicFramePr>
        <p:xfrm>
          <a:off x="6568724" y="2348880"/>
          <a:ext cx="3744417" cy="2239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1"/>
          <p:cNvGraphicFramePr>
            <a:graphicFrameLocks/>
          </p:cNvGraphicFramePr>
          <p:nvPr/>
        </p:nvGraphicFramePr>
        <p:xfrm>
          <a:off x="6600056" y="4620032"/>
          <a:ext cx="3744416" cy="2121337"/>
        </p:xfrm>
        <a:graphic>
          <a:graphicData uri="http://schemas.openxmlformats.org/drawingml/2006/chart">
            <c:chart xmlns:c="http://schemas.openxmlformats.org/drawingml/2006/chart" xmlns:r="http://schemas.openxmlformats.org/officeDocument/2006/relationships" r:id="rId5"/>
          </a:graphicData>
        </a:graphic>
      </p:graphicFrame>
      <p:sp>
        <p:nvSpPr>
          <p:cNvPr id="7" name="CaixaDeTexto 6"/>
          <p:cNvSpPr txBox="1"/>
          <p:nvPr/>
        </p:nvSpPr>
        <p:spPr>
          <a:xfrm>
            <a:off x="469895" y="164409"/>
            <a:ext cx="4968552" cy="523220"/>
          </a:xfrm>
          <a:prstGeom prst="rect">
            <a:avLst/>
          </a:prstGeom>
          <a:noFill/>
        </p:spPr>
        <p:txBody>
          <a:bodyPr wrap="square" rtlCol="0">
            <a:spAutoFit/>
          </a:bodyPr>
          <a:lstStyle/>
          <a:p>
            <a:r>
              <a:rPr lang="pt-BR" sz="2800" b="1" dirty="0"/>
              <a:t>Pirâmides etárias</a:t>
            </a:r>
          </a:p>
        </p:txBody>
      </p:sp>
      <p:sp>
        <p:nvSpPr>
          <p:cNvPr id="8" name="Chave esquerda 7"/>
          <p:cNvSpPr/>
          <p:nvPr/>
        </p:nvSpPr>
        <p:spPr>
          <a:xfrm>
            <a:off x="5735960" y="764704"/>
            <a:ext cx="720080" cy="576064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pt-BR"/>
          </a:p>
        </p:txBody>
      </p:sp>
      <p:sp>
        <p:nvSpPr>
          <p:cNvPr id="9" name="CaixaDeTexto 8">
            <a:extLst>
              <a:ext uri="{FF2B5EF4-FFF2-40B4-BE49-F238E27FC236}">
                <a16:creationId xmlns:a16="http://schemas.microsoft.com/office/drawing/2014/main" id="{2E50F1F8-3ABB-4B2F-9E02-8CF765746922}"/>
              </a:ext>
            </a:extLst>
          </p:cNvPr>
          <p:cNvSpPr txBox="1"/>
          <p:nvPr/>
        </p:nvSpPr>
        <p:spPr>
          <a:xfrm>
            <a:off x="479376" y="650549"/>
            <a:ext cx="4968552" cy="461665"/>
          </a:xfrm>
          <a:prstGeom prst="rect">
            <a:avLst/>
          </a:prstGeom>
          <a:noFill/>
        </p:spPr>
        <p:txBody>
          <a:bodyPr wrap="square" rtlCol="0">
            <a:spAutoFit/>
          </a:bodyPr>
          <a:lstStyle/>
          <a:p>
            <a:r>
              <a:rPr lang="pt-BR" sz="2400" dirty="0"/>
              <a:t>População total e sua composição</a:t>
            </a:r>
          </a:p>
        </p:txBody>
      </p:sp>
    </p:spTree>
    <p:extLst>
      <p:ext uri="{BB962C8B-B14F-4D97-AF65-F5344CB8AC3E}">
        <p14:creationId xmlns:p14="http://schemas.microsoft.com/office/powerpoint/2010/main" val="132738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5CE1D99-BA3E-421A-BC72-39292D018BA8}"/>
              </a:ext>
            </a:extLst>
          </p:cNvPr>
          <p:cNvSpPr>
            <a:spLocks noGrp="1"/>
          </p:cNvSpPr>
          <p:nvPr>
            <p:ph idx="1"/>
          </p:nvPr>
        </p:nvSpPr>
        <p:spPr>
          <a:xfrm>
            <a:off x="0" y="1012873"/>
            <a:ext cx="6525157" cy="5967475"/>
          </a:xfrm>
        </p:spPr>
        <p:txBody>
          <a:bodyPr numCol="1">
            <a:normAutofit/>
          </a:bodyPr>
          <a:lstStyle/>
          <a:p>
            <a:pPr marL="0" indent="0">
              <a:spcBef>
                <a:spcPts val="600"/>
              </a:spcBef>
              <a:spcAft>
                <a:spcPts val="1200"/>
              </a:spcAft>
              <a:buNone/>
            </a:pPr>
            <a:r>
              <a:rPr lang="pt-BR" sz="2800" b="1" dirty="0"/>
              <a:t>Redistribuição da população, migração e mobilidade pendular</a:t>
            </a:r>
          </a:p>
          <a:p>
            <a:pPr marL="0" indent="0">
              <a:spcBef>
                <a:spcPts val="600"/>
              </a:spcBef>
              <a:spcAft>
                <a:spcPts val="1200"/>
              </a:spcAft>
              <a:buNone/>
            </a:pPr>
            <a:r>
              <a:rPr lang="pt-BR" sz="2900" b="1" dirty="0"/>
              <a:t>Amazônia </a:t>
            </a:r>
          </a:p>
          <a:p>
            <a:pPr marL="352425" lvl="1" indent="-342900">
              <a:spcBef>
                <a:spcPts val="600"/>
              </a:spcBef>
              <a:spcAft>
                <a:spcPts val="1200"/>
              </a:spcAft>
            </a:pPr>
            <a:r>
              <a:rPr lang="pt-BR" sz="2400" dirty="0"/>
              <a:t>CARMO, R.; DAGNINO, R.; CAPARROZ, M.; LOMBARDI, T. Agroindústria, grandes projetos de infraestrutura e redistribuição espacial da população: Tendências populacionais recentes no Mato Grosso e Pará. </a:t>
            </a:r>
            <a:r>
              <a:rPr lang="pt-BR" sz="2400" b="1" dirty="0"/>
              <a:t>Cadernos de Estudos Sociais</a:t>
            </a:r>
            <a:r>
              <a:rPr lang="pt-BR" sz="2400" dirty="0"/>
              <a:t>, v.27, p.58 - 90, 2012. </a:t>
            </a:r>
          </a:p>
          <a:p>
            <a:pPr marL="352425" lvl="1" indent="-342900">
              <a:spcBef>
                <a:spcPts val="600"/>
              </a:spcBef>
              <a:spcAft>
                <a:spcPts val="1200"/>
              </a:spcAft>
            </a:pPr>
            <a:r>
              <a:rPr lang="pt-BR" sz="2400" dirty="0"/>
              <a:t>CARMO, R.; DAGNINO, R.; SAIFI, S. E.; CAPARROZ, M.; CRAICE, C. Características demográficas e socioeconômicas de municípios do Projeto URBISAmazônia no Pará. </a:t>
            </a:r>
            <a:r>
              <a:rPr lang="pt-BR" sz="2400" b="1" dirty="0"/>
              <a:t>Textos NEPO</a:t>
            </a:r>
            <a:r>
              <a:rPr lang="pt-BR" sz="2400" dirty="0"/>
              <a:t>, v.68, p.11 - 71, 2014. </a:t>
            </a:r>
          </a:p>
          <a:p>
            <a:pPr marL="857250" lvl="1" indent="-457200">
              <a:buFontTx/>
              <a:buChar char="-"/>
            </a:pPr>
            <a:endParaRPr lang="pt-BR" sz="2400" dirty="0"/>
          </a:p>
        </p:txBody>
      </p:sp>
      <p:sp>
        <p:nvSpPr>
          <p:cNvPr id="4" name="Espaço Reservado para Número de Slide 3">
            <a:extLst>
              <a:ext uri="{FF2B5EF4-FFF2-40B4-BE49-F238E27FC236}">
                <a16:creationId xmlns:a16="http://schemas.microsoft.com/office/drawing/2014/main" id="{3CBADD77-B52A-4642-8BB7-9EC82E3C0C0F}"/>
              </a:ext>
            </a:extLst>
          </p:cNvPr>
          <p:cNvSpPr>
            <a:spLocks noGrp="1"/>
          </p:cNvSpPr>
          <p:nvPr>
            <p:ph type="sldNum" sz="quarter" idx="12"/>
          </p:nvPr>
        </p:nvSpPr>
        <p:spPr/>
        <p:txBody>
          <a:bodyPr/>
          <a:lstStyle/>
          <a:p>
            <a:fld id="{B0B4381D-0C3F-488A-9676-4BA18EE80927}" type="slidenum">
              <a:rPr lang="pt-BR" smtClean="0"/>
              <a:t>8</a:t>
            </a:fld>
            <a:endParaRPr lang="pt-BR"/>
          </a:p>
        </p:txBody>
      </p:sp>
      <p:sp>
        <p:nvSpPr>
          <p:cNvPr id="8" name="Título 1">
            <a:extLst>
              <a:ext uri="{FF2B5EF4-FFF2-40B4-BE49-F238E27FC236}">
                <a16:creationId xmlns:a16="http://schemas.microsoft.com/office/drawing/2014/main" id="{112B9A4C-A8F5-4ED0-B089-92AFA6E03A0F}"/>
              </a:ext>
            </a:extLst>
          </p:cNvPr>
          <p:cNvSpPr>
            <a:spLocks noGrp="1"/>
          </p:cNvSpPr>
          <p:nvPr>
            <p:ph type="title"/>
          </p:nvPr>
        </p:nvSpPr>
        <p:spPr>
          <a:xfrm>
            <a:off x="185057" y="136525"/>
            <a:ext cx="10515600" cy="548322"/>
          </a:xfrm>
        </p:spPr>
        <p:txBody>
          <a:bodyPr>
            <a:normAutofit fontScale="90000"/>
          </a:bodyPr>
          <a:lstStyle/>
          <a:p>
            <a:r>
              <a:rPr lang="pt-BR" dirty="0"/>
              <a:t>Redistribuição da população</a:t>
            </a:r>
          </a:p>
        </p:txBody>
      </p:sp>
      <p:pic>
        <p:nvPicPr>
          <p:cNvPr id="5" name="Imagem 4">
            <a:extLst>
              <a:ext uri="{FF2B5EF4-FFF2-40B4-BE49-F238E27FC236}">
                <a16:creationId xmlns:a16="http://schemas.microsoft.com/office/drawing/2014/main" id="{94E7CB6F-92D0-497A-8D30-F99E659DE41C}"/>
              </a:ext>
            </a:extLst>
          </p:cNvPr>
          <p:cNvPicPr>
            <a:picLocks noChangeAspect="1"/>
          </p:cNvPicPr>
          <p:nvPr/>
        </p:nvPicPr>
        <p:blipFill>
          <a:blip r:embed="rId2"/>
          <a:stretch>
            <a:fillRect/>
          </a:stretch>
        </p:blipFill>
        <p:spPr>
          <a:xfrm>
            <a:off x="6525157" y="136525"/>
            <a:ext cx="5621336" cy="6348681"/>
          </a:xfrm>
          <a:prstGeom prst="rect">
            <a:avLst/>
          </a:prstGeom>
        </p:spPr>
      </p:pic>
      <p:sp>
        <p:nvSpPr>
          <p:cNvPr id="6" name="Retângulo 5">
            <a:extLst>
              <a:ext uri="{FF2B5EF4-FFF2-40B4-BE49-F238E27FC236}">
                <a16:creationId xmlns:a16="http://schemas.microsoft.com/office/drawing/2014/main" id="{E3E2715F-D301-45CE-9524-32A2B34066A5}"/>
              </a:ext>
            </a:extLst>
          </p:cNvPr>
          <p:cNvSpPr/>
          <p:nvPr/>
        </p:nvSpPr>
        <p:spPr>
          <a:xfrm>
            <a:off x="7284507" y="6538912"/>
            <a:ext cx="1717778" cy="307777"/>
          </a:xfrm>
          <a:prstGeom prst="rect">
            <a:avLst/>
          </a:prstGeom>
        </p:spPr>
        <p:txBody>
          <a:bodyPr wrap="none">
            <a:spAutoFit/>
          </a:bodyPr>
          <a:lstStyle/>
          <a:p>
            <a:r>
              <a:rPr lang="pt-BR" sz="1400" dirty="0"/>
              <a:t>(CARMO et al., 2014)</a:t>
            </a:r>
          </a:p>
        </p:txBody>
      </p:sp>
    </p:spTree>
    <p:extLst>
      <p:ext uri="{BB962C8B-B14F-4D97-AF65-F5344CB8AC3E}">
        <p14:creationId xmlns:p14="http://schemas.microsoft.com/office/powerpoint/2010/main" val="225875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C:\Users\ricardosdag\Dropbox\_Urbis\BASICOS\SIG\Fig\mun_OrigMigUT_91_10_eixos_STM_PARAUAPE_.pn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405384"/>
            <a:ext cx="9154456" cy="6480000"/>
          </a:xfrm>
          <a:prstGeom prst="rect">
            <a:avLst/>
          </a:prstGeom>
          <a:noFill/>
          <a:ln>
            <a:noFill/>
          </a:ln>
        </p:spPr>
      </p:pic>
    </p:spTree>
    <p:extLst>
      <p:ext uri="{BB962C8B-B14F-4D97-AF65-F5344CB8AC3E}">
        <p14:creationId xmlns:p14="http://schemas.microsoft.com/office/powerpoint/2010/main" val="417404050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1884</Words>
  <Application>Microsoft Office PowerPoint</Application>
  <PresentationFormat>Widescreen</PresentationFormat>
  <Paragraphs>157</Paragraphs>
  <Slides>33</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33</vt:i4>
      </vt:variant>
    </vt:vector>
  </HeadingPairs>
  <TitlesOfParts>
    <vt:vector size="40" baseType="lpstr">
      <vt:lpstr>Arial</vt:lpstr>
      <vt:lpstr>Calibri</vt:lpstr>
      <vt:lpstr>Calibri Light</vt:lpstr>
      <vt:lpstr>Cambria</vt:lpstr>
      <vt:lpstr>CicleSemi</vt:lpstr>
      <vt:lpstr>GillSans</vt:lpstr>
      <vt:lpstr>Tema do Office</vt:lpstr>
      <vt:lpstr>Migração e mobilidade como fatores de risco em tempos de pandemia</vt:lpstr>
      <vt:lpstr>Equação compensadora</vt:lpstr>
      <vt:lpstr>Livro organizado pelo Prof. José Marcos Pinto da Cunha (Unicamp)</vt:lpstr>
      <vt:lpstr>Apresentação: Prof. José Marcos Pinto da Cunha (Unicamp)</vt:lpstr>
      <vt:lpstr>Apresentação: Prof. José Marcos Pinto da Cunha (Unicamp)</vt:lpstr>
      <vt:lpstr>Migração e mobilidade</vt:lpstr>
      <vt:lpstr>Apresentação do PowerPoint</vt:lpstr>
      <vt:lpstr>Redistribuição da população</vt:lpstr>
      <vt:lpstr>Apresentação do PowerPoint</vt:lpstr>
      <vt:lpstr>Residentes em Parauapebas em 2010 por município de origem (última etapa) e principais eixos de transporte – com ênfase nos municípios do Pará e Maranhão.</vt:lpstr>
      <vt:lpstr>Publicações |mobilidade</vt:lpstr>
      <vt:lpstr>Apresentação do PowerPoint</vt:lpstr>
      <vt:lpstr>Apresentação do PowerPoint</vt:lpstr>
      <vt:lpstr>Apresentação do PowerPoint</vt:lpstr>
      <vt:lpstr>Apresentação do PowerPoint</vt:lpstr>
      <vt:lpstr>Redes de Migração|Aedes</vt:lpstr>
      <vt:lpstr>Rede de municípios relacionados segundo fluxos populacionais de migração </vt:lpstr>
      <vt:lpstr>Resultados</vt:lpstr>
      <vt:lpstr>Apresentação do PowerPoint</vt:lpstr>
      <vt:lpstr>Apresentação do PowerPoint</vt:lpstr>
      <vt:lpstr>Apresentação do PowerPoint</vt:lpstr>
      <vt:lpstr>Mobilidade e Covid-19 | Amazonas</vt:lpstr>
      <vt:lpstr>Mobilidade e Covid-19 | Amazonas</vt:lpstr>
      <vt:lpstr>Mobilidade e Covid-19 | Amazonas</vt:lpstr>
      <vt:lpstr>Mobilidade e Covid-19 | Amazonas</vt:lpstr>
      <vt:lpstr>Apresentação do PowerPoint</vt:lpstr>
      <vt:lpstr>Apresentação do PowerPoint</vt:lpstr>
      <vt:lpstr>Apresentação do PowerPoint</vt:lpstr>
      <vt:lpstr>Apresentação do PowerPoint</vt:lpstr>
      <vt:lpstr>Apresentação do PowerPoint</vt:lpstr>
      <vt:lpstr>Concentração de domicílios de uso ocasional  Censo 2010 </vt:lpstr>
      <vt:lpstr>Percentual de Domicílios Particulares Permanentes (DPP) de uso ocasional em relação ao total de DPP  2010</vt:lpstr>
      <vt:lpstr>Referências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Migração e mobilidade como fatores de risco em tempos de pandemia</dc:title>
  <dc:creator>Ricardo Dagnino</dc:creator>
  <cp:lastModifiedBy>Ricardo Dagnino</cp:lastModifiedBy>
  <cp:revision>4</cp:revision>
  <dcterms:created xsi:type="dcterms:W3CDTF">2020-07-20T19:34:08Z</dcterms:created>
  <dcterms:modified xsi:type="dcterms:W3CDTF">2020-07-21T01:23:38Z</dcterms:modified>
</cp:coreProperties>
</file>