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Average"/>
      <p:regular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Oswald-regular.fntdata"/><Relationship Id="rId23" Type="http://schemas.openxmlformats.org/officeDocument/2006/relationships/font" Target="fonts/Averag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230e492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230e492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230e4925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230e4925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230e4925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230e4925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230e4925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230e4925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230e4925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230e4925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230e4925b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230e4925b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b804bf89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b804bf89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230e4925b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230e4925b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230e4925b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230e4925b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230e4925b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230e4925b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230e4925b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230e4925b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21e005a7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221e005a7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221e005a7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221e005a7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professor.ufrgs.br/dagnino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upport.google.com/mymaps/answer/3024836" TargetMode="External"/><Relationship Id="rId4" Type="http://schemas.openxmlformats.org/officeDocument/2006/relationships/hyperlink" Target="https://support.google.com/mymaps/answer/3109452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i.org/10.11606/gtp.v16i1.155748" TargetMode="External"/><Relationship Id="rId4" Type="http://schemas.openxmlformats.org/officeDocument/2006/relationships/hyperlink" Target="https://doi.org/10.11606/gtp.v16i1.155748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books.google.com.br/books?id=-j7JcB2al7sC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hyperlink" Target="https://doi.org/10.11606/gtp.v16i1.155748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hyperlink" Target="https://doi.org/10.11606/gtp.v16i1.15574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hyperlink" Target="https://doi.org/10.11606/gtp.v16i1.155748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i.org/10.11606/gtp.v16i1.155748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i.org/10.11606/gtp.v16i1.155748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i.org/10.4000/confins.3483" TargetMode="External"/><Relationship Id="rId4" Type="http://schemas.openxmlformats.org/officeDocument/2006/relationships/hyperlink" Target="https://www.researchgate.net/publication/331074383" TargetMode="External"/><Relationship Id="rId9" Type="http://schemas.openxmlformats.org/officeDocument/2006/relationships/hyperlink" Target="https://doi.org/10.11606/gtp.v16i1.155748" TargetMode="External"/><Relationship Id="rId5" Type="http://schemas.openxmlformats.org/officeDocument/2006/relationships/hyperlink" Target="https://books.google.com.br/books?id=-j7JcB2al7sC" TargetMode="External"/><Relationship Id="rId6" Type="http://schemas.openxmlformats.org/officeDocument/2006/relationships/hyperlink" Target="https://ramakertamukti.files.wordpress.com/2008/09/visual_function.pdf" TargetMode="External"/><Relationship Id="rId7" Type="http://schemas.openxmlformats.org/officeDocument/2006/relationships/hyperlink" Target="http://www.enanpege.ggf.br/2017/anais/arquivos/GT%2006/558.pdf" TargetMode="External"/><Relationship Id="rId8" Type="http://schemas.openxmlformats.org/officeDocument/2006/relationships/hyperlink" Target="https://books.google.com.br/books?id=oHgDv4feV-8C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mymaps.google.com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support.google.com/mymaps/answer/3024454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support.google.com/mymaps/answer/3024454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support.google.com/mymaps/answer/6138031" TargetMode="External"/><Relationship Id="rId4" Type="http://schemas.openxmlformats.org/officeDocument/2006/relationships/hyperlink" Target="https://support.google.com/mymaps/answer/3109452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225200" y="1542375"/>
            <a:ext cx="8626200" cy="11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/>
              <a:t>Mapas colaborativos no Google My Maps</a:t>
            </a:r>
            <a:endParaRPr sz="45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225200" y="198200"/>
            <a:ext cx="5406300" cy="12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pt-BR" sz="1140"/>
              <a:t>XXIV Simpósio Brasileiro de Recursos Hídricos - 2021</a:t>
            </a:r>
            <a:endParaRPr b="1" sz="11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1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pt-BR" sz="1140"/>
              <a:t>Minicurso - MC05 "Mapeamento Ambiental Participativo como subsídio à governança e gestão dos recursos hídricos"</a:t>
            </a:r>
            <a:endParaRPr sz="11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1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pt-BR" sz="1140"/>
              <a:t>Ministrantes: </a:t>
            </a:r>
            <a:endParaRPr b="1" sz="11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pt-BR" sz="1140"/>
              <a:t>Flavia Darre Barbosa | Salvador Carpi Junior | Ricardo de Sampaio Dagnino</a:t>
            </a:r>
            <a:endParaRPr sz="114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847" y="160950"/>
            <a:ext cx="3286725" cy="12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363675" y="3612350"/>
            <a:ext cx="5267700" cy="12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Prof. </a:t>
            </a:r>
            <a:r>
              <a:rPr b="1" lang="pt-BR"/>
              <a:t>Ricardo de Sampaio Dagnino</a:t>
            </a:r>
            <a:br>
              <a:rPr b="1" lang="pt-BR"/>
            </a:b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Universidade Federal do Rio Grande do Sul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https://professor.ufrgs.br/dagnino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Os dados do My Maps dialogam com KML e KMZ</a:t>
            </a:r>
            <a:endParaRPr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519800" y="3149525"/>
            <a:ext cx="3379800" cy="16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Importar dados: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300" u="sng">
                <a:solidFill>
                  <a:schemeClr val="hlink"/>
                </a:solidFill>
                <a:hlinkClick r:id="rId3"/>
              </a:rPr>
              <a:t>https://support.google.com/mymaps/answer/3024836</a:t>
            </a:r>
            <a:endParaRPr sz="1300"/>
          </a:p>
        </p:txBody>
      </p:sp>
      <p:sp>
        <p:nvSpPr>
          <p:cNvPr id="143" name="Google Shape;143;p22"/>
          <p:cNvSpPr txBox="1"/>
          <p:nvPr/>
        </p:nvSpPr>
        <p:spPr>
          <a:xfrm>
            <a:off x="638800" y="1225625"/>
            <a:ext cx="6603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Os dados como linhas, formas e lugares, podem ser importados de outro programa para dentro do My Maps ou exportados para serem utilizados em outras plataformas.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4935775" y="2987875"/>
            <a:ext cx="3539700" cy="17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Exportar - salvar - fazer download: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300" u="sng">
                <a:solidFill>
                  <a:schemeClr val="hlink"/>
                </a:solidFill>
                <a:hlinkClick r:id="rId4"/>
              </a:rPr>
              <a:t>https://support.google.com/mymaps/answer/3109452</a:t>
            </a:r>
            <a:endParaRPr/>
          </a:p>
        </p:txBody>
      </p:sp>
      <p:sp>
        <p:nvSpPr>
          <p:cNvPr id="145" name="Google Shape;145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263900"/>
            <a:ext cx="478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Semiologia gráfica e design da informação no Google My Maps</a:t>
            </a: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391200" y="12098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443175" y="1570050"/>
            <a:ext cx="4251300" cy="3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pt-BR" sz="1704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 certa forma é possível ver no My Maps alguns dos  princípios desenvolvidos pelo geógrafo francês Jaques Bertin (1986) para a cartografia, posteriormente adaptados por Mijksenaar (1997) para o design da informação tais como: diferenciação, hierarquia e apoio.</a:t>
            </a:r>
            <a:endParaRPr sz="1704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4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4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</a:t>
            </a:r>
            <a:r>
              <a:rPr lang="pt-BR" sz="1604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https://doi.org/10.11606/gtp.v16i1.15574</a:t>
            </a:r>
            <a:r>
              <a:rPr lang="pt-BR" sz="1604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8</a:t>
            </a:r>
            <a:endParaRPr sz="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1375" y="111725"/>
            <a:ext cx="3524400" cy="445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5887500" y="45663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dk1"/>
                </a:solidFill>
              </a:rPr>
              <a:t>MIJKSENAAR, Paul. Visual function: an introduction to information design. Rotterdam: 010 Publishers, 1997. </a:t>
            </a:r>
            <a:r>
              <a:rPr lang="pt-BR" sz="7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https://books.google.com.br/books?id=-j7JcB2al7sC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55" name="Google Shape;155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263900"/>
            <a:ext cx="399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Recursos do Google My Maps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b="0" l="0" r="0" t="52435"/>
          <a:stretch/>
        </p:blipFill>
        <p:spPr>
          <a:xfrm>
            <a:off x="4572000" y="2286319"/>
            <a:ext cx="4339550" cy="226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391200" y="12098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391200" y="923825"/>
            <a:ext cx="8142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Average"/>
                <a:ea typeface="Average"/>
                <a:cs typeface="Average"/>
                <a:sym typeface="Average"/>
              </a:rPr>
              <a:t>Detalhamento dos recursos realizado no artigo: Mapas digitais interativos como ferramenta de auxílio na gestão de projetos em design: uma análise da plataforma My maps (Weber et al., 2021). </a:t>
            </a:r>
            <a:r>
              <a:rPr lang="pt-BR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https://doi.org/10.11606/gtp.v16i1.155748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b="47282" l="0" r="0" t="0"/>
          <a:stretch/>
        </p:blipFill>
        <p:spPr>
          <a:xfrm>
            <a:off x="87200" y="2124900"/>
            <a:ext cx="4339550" cy="25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diferenciação: cores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5" y="1075950"/>
            <a:ext cx="505400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775" y="2158800"/>
            <a:ext cx="3758751" cy="27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</a:t>
            </a: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</a:t>
            </a:r>
            <a:r>
              <a:rPr lang="pt-BR"/>
              <a:t>ariáveis de diferenciação: ilustrações e ícones</a:t>
            </a:r>
            <a:endParaRPr/>
          </a:p>
        </p:txBody>
      </p:sp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25" y="1275030"/>
            <a:ext cx="5083349" cy="375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549" y="2999174"/>
            <a:ext cx="2130750" cy="1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2874" y="829650"/>
            <a:ext cx="3228495" cy="20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</a:t>
            </a:r>
            <a:r>
              <a:rPr lang="pt-BR"/>
              <a:t>ariáveis de hierarquia</a:t>
            </a:r>
            <a:endParaRPr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5" y="1101150"/>
            <a:ext cx="4589474" cy="36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699" y="2184350"/>
            <a:ext cx="4075651" cy="218821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</a:t>
            </a:r>
            <a:r>
              <a:rPr lang="pt-BR"/>
              <a:t>ariáveis de apoio</a:t>
            </a:r>
            <a:endParaRPr/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4">
            <a:alphaModFix/>
          </a:blip>
          <a:srcRect b="0" l="0" r="744" t="0"/>
          <a:stretch/>
        </p:blipFill>
        <p:spPr>
          <a:xfrm>
            <a:off x="72625" y="1253275"/>
            <a:ext cx="4650701" cy="371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900" y="137650"/>
            <a:ext cx="4058784" cy="115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6648" y="1310553"/>
            <a:ext cx="3214947" cy="112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3509" y="2448288"/>
            <a:ext cx="2315320" cy="113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3512" y="3600098"/>
            <a:ext cx="2810464" cy="113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type="title"/>
          </p:nvPr>
        </p:nvSpPr>
        <p:spPr>
          <a:xfrm>
            <a:off x="2781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Referências</a:t>
            </a:r>
            <a:endParaRPr/>
          </a:p>
        </p:txBody>
      </p:sp>
      <p:sp>
        <p:nvSpPr>
          <p:cNvPr id="215" name="Google Shape;215;p29"/>
          <p:cNvSpPr txBox="1"/>
          <p:nvPr>
            <p:ph idx="1" type="body"/>
          </p:nvPr>
        </p:nvSpPr>
        <p:spPr>
          <a:xfrm>
            <a:off x="278175" y="1165900"/>
            <a:ext cx="3710700" cy="38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Archela, R. S.; Théry, H. Orientação metodológica para construção e leitura de mapas temáticos. Confins, v. 3, 2008.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https://doi.org/10.4000/confins.3483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Bertin, J. A neográfica e o tratamento gráfico da informação. Curitiba: UFPR, 1986. 273 p.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Cardozo, Á. O Google My Maps como ferramenta na aprendizagem de uma cartografia dinâmica e interativa no ensino médio das escolas públicas. Anais do XVIII Encontro Nacional de Geógrafos, São Luiz - MA, p. 1-8, 2016.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FERREIRA, R. Atlas, Cibercartografia e Neogeografia: uma perspectiva tecnológica sobre a evolução moderna da ciência geográfica. Revista IBEROGRAFIAS, n. 12, Ano XII, p. 31-44, 2016. </a:t>
            </a:r>
            <a:r>
              <a:rPr lang="pt-BR" u="sng">
                <a:solidFill>
                  <a:schemeClr val="hlink"/>
                </a:solidFill>
                <a:hlinkClick r:id="rId4"/>
              </a:rPr>
              <a:t>https://www.researchgate.net/publication/331074383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FREITAS, M. I. C. Da cartografia analógica à neocartografia: nossos mapas nunca mais serão os mesmos? Revista do Departamento de Geografia – USP, Volume Especial Cartogeo, p. 23-39, 2014.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Mijksenaar, Paul. Visual function: an introduction to information design. Rotterdam: 010 Publishers, 1997. </a:t>
            </a:r>
            <a:r>
              <a:rPr lang="pt-BR" u="sng">
                <a:solidFill>
                  <a:schemeClr val="hlink"/>
                </a:solidFill>
                <a:hlinkClick r:id="rId5"/>
              </a:rPr>
              <a:t>https://books.google.com.br/books?id=-j7JcB2al7sC</a:t>
            </a:r>
            <a:r>
              <a:rPr lang="pt-BR"/>
              <a:t> - </a:t>
            </a:r>
            <a:r>
              <a:rPr lang="pt-BR" u="sng">
                <a:solidFill>
                  <a:schemeClr val="hlink"/>
                </a:solidFill>
                <a:hlinkClick r:id="rId6"/>
              </a:rPr>
              <a:t>https://ramakertamukti.files.wordpress.com/2008/09/visual_function.pdf</a:t>
            </a:r>
            <a:endParaRPr b="1"/>
          </a:p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4935800" y="1165900"/>
            <a:ext cx="3710700" cy="38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OLIVEAU, S.; GUILMOTO, C. Integrar espaço aos estudos de população: oportunidades e desafios. In: OJIMA, R.; MARANDOLA JUNIOR, E. (org.). Mudanças climáticas e as cidades. São Paulo: Blucher, 2013. (p. 115 – 128)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Pazio, E.; Gomes, M. Cartografia Digital no Ensino de Geografia: Google Terra e My Maps, contribuições para a formação de professores. Anais do XII ENANPEGE, Porto Alegre - RS, p. 1561-1572, 2017. </a:t>
            </a:r>
            <a:r>
              <a:rPr lang="pt-BR" u="sng">
                <a:solidFill>
                  <a:schemeClr val="hlink"/>
                </a:solidFill>
                <a:hlinkClick r:id="rId7"/>
              </a:rPr>
              <a:t>http://www.enanpege.ggf.br/2017/anais/arquivos/GT%2006/558.pdf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Silva, C.; Marinho, V.; Santos, Y.; Ferreira, G.; Reis Netto, R.; Araújo, A.; Dias, R.; Verbicaro, C. A cartografia social e o mapeamento participativo na análise do espaço geográfico. Belém, PA: Geodigital, 2021.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Turner, Andrew. Introduction to Neogeography. O’Reilly Media, 2006. 54 p. </a:t>
            </a:r>
            <a:r>
              <a:rPr lang="pt-BR" u="sng">
                <a:solidFill>
                  <a:schemeClr val="hlink"/>
                </a:solidFill>
                <a:hlinkClick r:id="rId8"/>
              </a:rPr>
              <a:t>https://books.google.com.br/books?id=oHgDv4feV-8C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/>
              <a:t>Weber, K. P.; Berlato, L. F.; Gonçalves, B. S.; Figueiredo, L. F. G. Mapas digitais interativos como ferramenta de auxílio na gestão de projetos em design: uma análise da plataforma My maps. Gestão &amp; Tecnologia De Projetos, 16(1), 109-126, 2021. </a:t>
            </a:r>
            <a:r>
              <a:rPr lang="pt-BR" u="sng">
                <a:solidFill>
                  <a:schemeClr val="hlink"/>
                </a:solidFill>
                <a:hlinkClick r:id="rId9"/>
              </a:rPr>
              <a:t>https://doi.org/10.11606/gtp.v16i1.155748</a:t>
            </a:r>
            <a:endParaRPr b="1"/>
          </a:p>
        </p:txBody>
      </p:sp>
      <p:sp>
        <p:nvSpPr>
          <p:cNvPr id="217" name="Google Shape;217;p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poder do mapeamento participativo aliado às plataformas online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/>
              <a:t>“</a:t>
            </a:r>
            <a:r>
              <a:rPr b="1" lang="pt-BR" sz="2600"/>
              <a:t>Os mapas gerados com o mapeamento participativo</a:t>
            </a:r>
            <a:r>
              <a:rPr lang="pt-BR" sz="2600"/>
              <a:t>, e disponibilizados em plataformas on line, como o Google My Maps, Google Earth, Arcgis Online, entre outros, apoiados nos conhecimentos técnicos cartográficos [...], </a:t>
            </a:r>
            <a:r>
              <a:rPr b="1" lang="pt-BR" sz="2600"/>
              <a:t>podem se tornar ferramentas de ordenamento territorial eficazes</a:t>
            </a:r>
            <a:r>
              <a:rPr lang="pt-BR" sz="2600"/>
              <a:t> [...]”.</a:t>
            </a:r>
            <a:endParaRPr sz="2600"/>
          </a:p>
        </p:txBody>
      </p:sp>
      <p:sp>
        <p:nvSpPr>
          <p:cNvPr id="70" name="Google Shape;70;p14"/>
          <p:cNvSpPr txBox="1"/>
          <p:nvPr/>
        </p:nvSpPr>
        <p:spPr>
          <a:xfrm>
            <a:off x="2875575" y="4175325"/>
            <a:ext cx="5956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</a:t>
            </a: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 cartografia social e o mapeamento participativo na análise do espaço geográfico (SILVA</a:t>
            </a: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et al., 2021, p. 71)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NeoGeografia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2305"/>
              <a:t>A Neogeografia (nova+geografia) foi utilizada por Turner (2006): </a:t>
            </a:r>
            <a:endParaRPr sz="230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pt-BR" sz="2305"/>
              <a:t>“A neogeografia combina as técnicas complexas de cartografia e GIS e as coloca ao alcance de usuários e desenvolvedores.”</a:t>
            </a:r>
            <a:endParaRPr sz="230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30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pt-BR" sz="2305"/>
              <a:t>Vários estudos mostrando a importância desse novo momento (SILVA et al., 2021; FERREIRA, 2016; FREITAS, 2014).</a:t>
            </a:r>
            <a:endParaRPr sz="2305"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Explosão geográfica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/>
              <a:t>Surgimento do Google Earth aliado ao </a:t>
            </a:r>
            <a:r>
              <a:rPr lang="pt-BR" sz="2600"/>
              <a:t>aumento na capacidade de processamento de dados proporcionado pelo barateamento dos custos de hardware e software, em aliança ao surgimento de novos métodos de análise e ferramentas que permitem cruzar grande quantidade de dados socioeconômicos com dados espaciais </a:t>
            </a:r>
            <a:r>
              <a:rPr lang="pt-BR" sz="2600"/>
              <a:t>(OLIVEAU; GUILMOTO, 2013, p. 116, 118)</a:t>
            </a:r>
            <a:endParaRPr sz="2600"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 a </a:t>
            </a:r>
            <a:r>
              <a:rPr lang="pt-BR"/>
              <a:t>NeoGeografia o que importa é o que mapear e não como.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99300" y="1606150"/>
            <a:ext cx="8345400" cy="23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400"/>
              <a:t>A NeoGeografia </a:t>
            </a:r>
            <a:r>
              <a:rPr lang="pt-BR" sz="2400"/>
              <a:t>possibilita que os mapeadores não necessitem ter conhecimentos aprofundados de cartografia, mas, acima de tudo, entendam seus territórios, de forma a manipular ferramentas acessíveis, gratuitas e interativas de fácil manuseio [...] (CARDOZO, 2016; PAZIO, GOMES, 2017).</a:t>
            </a:r>
            <a:endParaRPr sz="2400"/>
          </a:p>
        </p:txBody>
      </p:sp>
      <p:sp>
        <p:nvSpPr>
          <p:cNvPr id="92" name="Google Shape;92;p17"/>
          <p:cNvSpPr txBox="1"/>
          <p:nvPr/>
        </p:nvSpPr>
        <p:spPr>
          <a:xfrm>
            <a:off x="2948450" y="4245200"/>
            <a:ext cx="5883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71)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Antes de começar a usar o My Maps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1393900"/>
            <a:ext cx="8520600" cy="31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pt-BR" sz="2600"/>
              <a:t>Possuir uma conta no Gmail 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pt-BR" sz="2600"/>
              <a:t>Fazer login no My Maps no seu computador: </a:t>
            </a:r>
            <a:r>
              <a:rPr lang="pt-BR" sz="2600" u="sng">
                <a:solidFill>
                  <a:schemeClr val="hlink"/>
                </a:solidFill>
                <a:hlinkClick r:id="rId3"/>
              </a:rPr>
              <a:t>https://mymaps.google.com</a:t>
            </a:r>
            <a:endParaRPr sz="2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2600"/>
              <a:t>Atenção: </a:t>
            </a:r>
            <a:r>
              <a:rPr lang="pt-BR" sz="2600"/>
              <a:t>no smartphone ou tablet não é possível criar e editar mapas, apenas consultá-los!</a:t>
            </a:r>
            <a:endParaRPr sz="2600"/>
          </a:p>
        </p:txBody>
      </p:sp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Criar um mapa novo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086275"/>
            <a:ext cx="3759600" cy="4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Clique em Criar um novo mapa.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400" y="1587100"/>
            <a:ext cx="3759563" cy="22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400" y="1663300"/>
            <a:ext cx="4210201" cy="224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5875625" y="4716850"/>
            <a:ext cx="31320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400"/>
              <a:t>Fonte: </a:t>
            </a:r>
            <a:r>
              <a:rPr lang="pt-BR" sz="1400" u="sng">
                <a:solidFill>
                  <a:schemeClr val="hlink"/>
                </a:solidFill>
                <a:hlinkClick r:id="rId5"/>
              </a:rPr>
              <a:t>https://support.google.com/mymaps/answer/3024454</a:t>
            </a:r>
            <a:endParaRPr sz="1400"/>
          </a:p>
        </p:txBody>
      </p:sp>
      <p:sp>
        <p:nvSpPr>
          <p:cNvPr id="110" name="Google Shape;110;p19"/>
          <p:cNvSpPr/>
          <p:nvPr/>
        </p:nvSpPr>
        <p:spPr>
          <a:xfrm>
            <a:off x="534825" y="1962125"/>
            <a:ext cx="1002900" cy="329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8312050" y="3461875"/>
            <a:ext cx="520200" cy="453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" name="Google Shape;112;p19"/>
          <p:cNvCxnSpPr>
            <a:stCxn id="106" idx="3"/>
            <a:endCxn id="111" idx="0"/>
          </p:cNvCxnSpPr>
          <p:nvPr/>
        </p:nvCxnSpPr>
        <p:spPr>
          <a:xfrm>
            <a:off x="4071300" y="1313225"/>
            <a:ext cx="4500900" cy="2148600"/>
          </a:xfrm>
          <a:prstGeom prst="curvedConnector2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487100" y="4033375"/>
            <a:ext cx="6172800" cy="8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2. </a:t>
            </a:r>
            <a:r>
              <a:rPr lang="pt-BR" sz="1600"/>
              <a:t>Clique em "Mapa sem título" no canto superior esquerdo.</a:t>
            </a:r>
            <a:endParaRPr sz="1600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/>
              <a:t>3. Atribua um nome e uma descrição ao seu mapa.</a:t>
            </a:r>
            <a:endParaRPr sz="1600"/>
          </a:p>
        </p:txBody>
      </p:sp>
      <p:cxnSp>
        <p:nvCxnSpPr>
          <p:cNvPr id="114" name="Google Shape;114;p19"/>
          <p:cNvCxnSpPr>
            <a:stCxn id="106" idx="2"/>
            <a:endCxn id="110" idx="3"/>
          </p:cNvCxnSpPr>
          <p:nvPr/>
        </p:nvCxnSpPr>
        <p:spPr>
          <a:xfrm rot="5400000">
            <a:off x="1571250" y="1506725"/>
            <a:ext cx="586800" cy="653700"/>
          </a:xfrm>
          <a:prstGeom prst="curvedConnector2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Abrir um mapa já criado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11700" y="1086275"/>
            <a:ext cx="6455400" cy="3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3370" lvl="0" marL="457200" rtl="0" algn="l">
              <a:spcBef>
                <a:spcPts val="0"/>
              </a:spcBef>
              <a:spcAft>
                <a:spcPts val="0"/>
              </a:spcAft>
              <a:buSzPts val="1020"/>
              <a:buAutoNum type="arabicPeriod"/>
            </a:pPr>
            <a:r>
              <a:rPr lang="pt-BR" sz="1020"/>
              <a:t>Na tela inicial você verá os mapas que criou ou visualizou, além dos mapas compartilhados com você.</a:t>
            </a:r>
            <a:endParaRPr sz="1020"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0" l="0" r="14354" t="0"/>
          <a:stretch/>
        </p:blipFill>
        <p:spPr>
          <a:xfrm>
            <a:off x="4958400" y="1587100"/>
            <a:ext cx="3910750" cy="259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/>
          </a:blip>
          <a:srcRect b="0" l="0" r="10096" t="0"/>
          <a:stretch/>
        </p:blipFill>
        <p:spPr>
          <a:xfrm>
            <a:off x="52000" y="1663300"/>
            <a:ext cx="4345449" cy="26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1871875" y="4403425"/>
            <a:ext cx="45360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500"/>
              <a:t>Mais dicas em</a:t>
            </a:r>
            <a:r>
              <a:rPr lang="pt-BR" sz="1500"/>
              <a:t>: </a:t>
            </a:r>
            <a:r>
              <a:rPr lang="pt-BR" sz="1500" u="sng">
                <a:solidFill>
                  <a:schemeClr val="hlink"/>
                </a:solidFill>
                <a:hlinkClick r:id="rId5"/>
              </a:rPr>
              <a:t>https://support.google.com/mymaps/answer/3024454</a:t>
            </a:r>
            <a:endParaRPr sz="1500"/>
          </a:p>
        </p:txBody>
      </p:sp>
      <p:sp>
        <p:nvSpPr>
          <p:cNvPr id="125" name="Google Shape;125;p20"/>
          <p:cNvSpPr/>
          <p:nvPr/>
        </p:nvSpPr>
        <p:spPr>
          <a:xfrm>
            <a:off x="1587821" y="2043105"/>
            <a:ext cx="2008800" cy="227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5576205" y="2178492"/>
            <a:ext cx="974400" cy="231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20"/>
          <p:cNvCxnSpPr>
            <a:stCxn id="121" idx="2"/>
            <a:endCxn id="126" idx="0"/>
          </p:cNvCxnSpPr>
          <p:nvPr/>
        </p:nvCxnSpPr>
        <p:spPr>
          <a:xfrm flipH="1" rot="-5400000">
            <a:off x="4405950" y="521225"/>
            <a:ext cx="790800" cy="25239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28" name="Google Shape;128;p20"/>
          <p:cNvCxnSpPr>
            <a:stCxn id="121" idx="2"/>
            <a:endCxn id="125" idx="0"/>
          </p:cNvCxnSpPr>
          <p:nvPr/>
        </p:nvCxnSpPr>
        <p:spPr>
          <a:xfrm rot="5400000">
            <a:off x="2738250" y="1241825"/>
            <a:ext cx="655200" cy="947100"/>
          </a:xfrm>
          <a:prstGeom prst="curvedConnector3">
            <a:avLst>
              <a:gd fmla="val 50010" name="adj1"/>
            </a:avLst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Compartilhar </a:t>
            </a:r>
            <a:r>
              <a:rPr lang="pt-BR"/>
              <a:t>e editar o acesso aos mapas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399650" y="724825"/>
            <a:ext cx="7697100" cy="4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AutoNum type="arabicPeriod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Abra um mapa.</a:t>
            </a:r>
            <a:endParaRPr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AutoNum type="arabicPeriod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 painel à esquerda, clique em Compartilhar. </a:t>
            </a:r>
            <a:endParaRPr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AutoNum type="arabicPeriod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Você pode fazer o seguinte:</a:t>
            </a:r>
            <a:endParaRPr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199" lvl="0" marL="89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Char char="●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Ativar o compartilhamento de link: compartilhe seu mapa com pessoas específicas usando o URL.</a:t>
            </a:r>
            <a:endParaRPr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199" lvl="0" marL="89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Char char="●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Tornar seu mapa público: permita que qualquer pessoa encontre o mapa sem que você precise compartilhar o URL.</a:t>
            </a:r>
            <a:endParaRPr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199" lvl="0" marL="89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Char char="●"/>
            </a:pPr>
            <a:r>
              <a:rPr b="1"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Compartilhar no Drive:  permite que outras pessoas editem o seu mapa ao mesmo tempo que você</a:t>
            </a:r>
            <a:endParaRPr b="1"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Char char="○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Nesse caso será necessário inserir os emails das pessoas e optar pelo papel de EDITOR para cada uma delas. </a:t>
            </a:r>
            <a:r>
              <a:rPr lang="pt-BR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(mais detalhes em: Gerenciar seus mapas no Google Drive - </a:t>
            </a:r>
            <a:r>
              <a:rPr lang="pt-BR" sz="10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https://support.google.com/mymaps/answer/6138031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verage"/>
              <a:buAutoNum type="arabicPeriod"/>
            </a:pPr>
            <a:r>
              <a:rPr lang="pt-BR" sz="1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Clique em Concluído ou Salvar alterações.</a:t>
            </a:r>
            <a:endParaRPr sz="1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Compartilhar, fazer download ou imprimir seu mapa </a:t>
            </a:r>
            <a:r>
              <a:rPr lang="pt-BR" sz="12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https://support.google.com/mymaps/answer/3109452</a:t>
            </a:r>
            <a:endParaRPr sz="1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