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7" r:id="rId4"/>
    <p:sldId id="259" r:id="rId5"/>
    <p:sldId id="268" r:id="rId6"/>
    <p:sldId id="269" r:id="rId7"/>
    <p:sldId id="270" r:id="rId8"/>
    <p:sldId id="272" r:id="rId9"/>
    <p:sldId id="260" r:id="rId10"/>
    <p:sldId id="258" r:id="rId11"/>
    <p:sldId id="262" r:id="rId12"/>
    <p:sldId id="271" r:id="rId13"/>
    <p:sldId id="273" r:id="rId14"/>
    <p:sldId id="265" r:id="rId15"/>
    <p:sldId id="274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34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ownloads\Tabela%202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ownloads\Tabela%202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IBGE_Brasil_em_numeros\2019\dados\Projecoes\projecoes_2018_indicadores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IBGE_Brasil_em_numeros\2019\dados\BN2.1ab_Norm.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IBGE_Brasil_em_numeros\2019\dados\BN2.1ab_Norm.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ropbox\IBGE_Brasil_em_numeros\2019\dados\BN2.3g_Norm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baseline="0">
                <a:effectLst/>
              </a:rPr>
              <a:t>Mulheres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9D-4AF2-B6BF-F9A071C5345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9D-4AF2-B6BF-F9A071C5345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9D-4AF2-B6BF-F9A071C534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9D-4AF2-B6BF-F9A071C5345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9D-4AF2-B6BF-F9A071C53458}"/>
              </c:ext>
            </c:extLst>
          </c:dPt>
          <c:val>
            <c:numRef>
              <c:f>TabelaEdit!$T$9:$T$25</c:f>
              <c:numCache>
                <c:formatCode>0.00</c:formatCode>
                <c:ptCount val="17"/>
                <c:pt idx="0">
                  <c:v>-1.1870506071252294</c:v>
                </c:pt>
                <c:pt idx="1">
                  <c:v>-0.95156459536535509</c:v>
                </c:pt>
                <c:pt idx="2">
                  <c:v>-0.62033174446715122</c:v>
                </c:pt>
                <c:pt idx="3">
                  <c:v>-0.83291550431054073</c:v>
                </c:pt>
                <c:pt idx="4">
                  <c:v>-0.24971899505071793</c:v>
                </c:pt>
                <c:pt idx="5">
                  <c:v>0.39124636612382968</c:v>
                </c:pt>
                <c:pt idx="6">
                  <c:v>0.28451579375132008</c:v>
                </c:pt>
                <c:pt idx="7">
                  <c:v>2.1583664774063038E-2</c:v>
                </c:pt>
                <c:pt idx="8">
                  <c:v>0.3074013260906816</c:v>
                </c:pt>
                <c:pt idx="9">
                  <c:v>0.56458773448601818</c:v>
                </c:pt>
                <c:pt idx="10">
                  <c:v>0.63573268673657424</c:v>
                </c:pt>
                <c:pt idx="11">
                  <c:v>0.60394025165236265</c:v>
                </c:pt>
                <c:pt idx="12">
                  <c:v>0.37337839709674436</c:v>
                </c:pt>
                <c:pt idx="13">
                  <c:v>0.23079340837001672</c:v>
                </c:pt>
                <c:pt idx="14">
                  <c:v>0.18517172268622661</c:v>
                </c:pt>
                <c:pt idx="15">
                  <c:v>0.18879969035400301</c:v>
                </c:pt>
                <c:pt idx="16">
                  <c:v>0.30228153168417449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9D-4AF2-B6BF-F9A071C53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3"/>
        <c:overlap val="7"/>
        <c:axId val="459778240"/>
        <c:axId val="94058024"/>
      </c:barChart>
      <c:catAx>
        <c:axId val="459778240"/>
        <c:scaling>
          <c:orientation val="minMax"/>
        </c:scaling>
        <c:delete val="1"/>
        <c:axPos val="l"/>
        <c:majorTickMark val="out"/>
        <c:minorTickMark val="none"/>
        <c:tickLblPos val="nextTo"/>
        <c:crossAx val="94058024"/>
        <c:crosses val="autoZero"/>
        <c:auto val="1"/>
        <c:lblAlgn val="ctr"/>
        <c:lblOffset val="100"/>
        <c:noMultiLvlLbl val="0"/>
      </c:catAx>
      <c:valAx>
        <c:axId val="94058024"/>
        <c:scaling>
          <c:orientation val="minMax"/>
          <c:max val="1.5"/>
          <c:min val="-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9778240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aseline="0"/>
              <a:t>Homens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A8-44E1-9CA1-569D2807F9E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A8-44E1-9CA1-569D2807F9E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A8-44E1-9CA1-569D2807F9E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A8-44E1-9CA1-569D2807F9E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A8-44E1-9CA1-569D2807F9EA}"/>
              </c:ext>
            </c:extLst>
          </c:dPt>
          <c:cat>
            <c:strRef>
              <c:f>TabelaEdit!$A$9:$A$25</c:f>
              <c:strCache>
                <c:ptCount val="17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ou mais</c:v>
                </c:pt>
              </c:strCache>
            </c:strRef>
          </c:cat>
          <c:val>
            <c:numRef>
              <c:f>TabelaEdit!$S$9:$S$25</c:f>
              <c:numCache>
                <c:formatCode>0.00</c:formatCode>
                <c:ptCount val="17"/>
                <c:pt idx="0">
                  <c:v>-1.2212179711485112</c:v>
                </c:pt>
                <c:pt idx="1">
                  <c:v>-0.95991420378771775</c:v>
                </c:pt>
                <c:pt idx="2">
                  <c:v>-0.59582239834149586</c:v>
                </c:pt>
                <c:pt idx="3">
                  <c:v>-0.82840072940104648</c:v>
                </c:pt>
                <c:pt idx="4">
                  <c:v>-0.2150463936214857</c:v>
                </c:pt>
                <c:pt idx="5">
                  <c:v>0.42293931731888446</c:v>
                </c:pt>
                <c:pt idx="6">
                  <c:v>0.29937804100703458</c:v>
                </c:pt>
                <c:pt idx="7">
                  <c:v>4.1383894871793281E-2</c:v>
                </c:pt>
                <c:pt idx="8">
                  <c:v>0.30313481527506747</c:v>
                </c:pt>
                <c:pt idx="9">
                  <c:v>0.50262161623038715</c:v>
                </c:pt>
                <c:pt idx="10">
                  <c:v>0.5249799839831395</c:v>
                </c:pt>
                <c:pt idx="11">
                  <c:v>0.52396142210922902</c:v>
                </c:pt>
                <c:pt idx="12">
                  <c:v>0.32089403265068261</c:v>
                </c:pt>
                <c:pt idx="13">
                  <c:v>0.20594096181414145</c:v>
                </c:pt>
                <c:pt idx="14">
                  <c:v>0.14463597279162066</c:v>
                </c:pt>
                <c:pt idx="15">
                  <c:v>0.10789738660609566</c:v>
                </c:pt>
                <c:pt idx="16">
                  <c:v>0.17478364838562066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A8-44E1-9CA1-569D2807F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9778240"/>
        <c:axId val="94058024"/>
      </c:barChart>
      <c:catAx>
        <c:axId val="45977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058024"/>
        <c:crosses val="autoZero"/>
        <c:auto val="1"/>
        <c:lblAlgn val="ctr"/>
        <c:lblOffset val="100"/>
        <c:noMultiLvlLbl val="0"/>
      </c:catAx>
      <c:valAx>
        <c:axId val="94058024"/>
        <c:scaling>
          <c:orientation val="minMax"/>
          <c:max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9778240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Brasil: População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Brasil!$A$6:$A$56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Brasil!$B$6:$B$56</c:f>
              <c:numCache>
                <c:formatCode>#,##0</c:formatCode>
                <c:ptCount val="51"/>
                <c:pt idx="0">
                  <c:v>194890682</c:v>
                </c:pt>
                <c:pt idx="1">
                  <c:v>196603732</c:v>
                </c:pt>
                <c:pt idx="2">
                  <c:v>198314934</c:v>
                </c:pt>
                <c:pt idx="3">
                  <c:v>200004188</c:v>
                </c:pt>
                <c:pt idx="4">
                  <c:v>201717541</c:v>
                </c:pt>
                <c:pt idx="5">
                  <c:v>203475683</c:v>
                </c:pt>
                <c:pt idx="6">
                  <c:v>205156587</c:v>
                </c:pt>
                <c:pt idx="7">
                  <c:v>206804741</c:v>
                </c:pt>
                <c:pt idx="8">
                  <c:v>208494900</c:v>
                </c:pt>
                <c:pt idx="9">
                  <c:v>210147125</c:v>
                </c:pt>
                <c:pt idx="10">
                  <c:v>211755692</c:v>
                </c:pt>
                <c:pt idx="11">
                  <c:v>213317639</c:v>
                </c:pt>
                <c:pt idx="12">
                  <c:v>214828540</c:v>
                </c:pt>
                <c:pt idx="13">
                  <c:v>216284269</c:v>
                </c:pt>
                <c:pt idx="14">
                  <c:v>217684462</c:v>
                </c:pt>
                <c:pt idx="15">
                  <c:v>219029093</c:v>
                </c:pt>
                <c:pt idx="16">
                  <c:v>220316530</c:v>
                </c:pt>
                <c:pt idx="17">
                  <c:v>221545234</c:v>
                </c:pt>
                <c:pt idx="18">
                  <c:v>222713669</c:v>
                </c:pt>
                <c:pt idx="19">
                  <c:v>223821305</c:v>
                </c:pt>
                <c:pt idx="20">
                  <c:v>224868462</c:v>
                </c:pt>
                <c:pt idx="21">
                  <c:v>225854415</c:v>
                </c:pt>
                <c:pt idx="22">
                  <c:v>226777802</c:v>
                </c:pt>
                <c:pt idx="23">
                  <c:v>227638581</c:v>
                </c:pt>
                <c:pt idx="24">
                  <c:v>228437122</c:v>
                </c:pt>
                <c:pt idx="25">
                  <c:v>229173685</c:v>
                </c:pt>
                <c:pt idx="26">
                  <c:v>229847832</c:v>
                </c:pt>
                <c:pt idx="27">
                  <c:v>230459062</c:v>
                </c:pt>
                <c:pt idx="28">
                  <c:v>231007871</c:v>
                </c:pt>
                <c:pt idx="29">
                  <c:v>231494650</c:v>
                </c:pt>
                <c:pt idx="30">
                  <c:v>231919922</c:v>
                </c:pt>
                <c:pt idx="31">
                  <c:v>232284233</c:v>
                </c:pt>
                <c:pt idx="32">
                  <c:v>232588580</c:v>
                </c:pt>
                <c:pt idx="33">
                  <c:v>232834065</c:v>
                </c:pt>
                <c:pt idx="34">
                  <c:v>233020996</c:v>
                </c:pt>
                <c:pt idx="35">
                  <c:v>233149625</c:v>
                </c:pt>
                <c:pt idx="36">
                  <c:v>233220257</c:v>
                </c:pt>
                <c:pt idx="37">
                  <c:v>233233670</c:v>
                </c:pt>
                <c:pt idx="38">
                  <c:v>233190482</c:v>
                </c:pt>
                <c:pt idx="39">
                  <c:v>233090464</c:v>
                </c:pt>
                <c:pt idx="40">
                  <c:v>232933276</c:v>
                </c:pt>
                <c:pt idx="41">
                  <c:v>232719169</c:v>
                </c:pt>
                <c:pt idx="42">
                  <c:v>232448867</c:v>
                </c:pt>
                <c:pt idx="43">
                  <c:v>232122448</c:v>
                </c:pt>
                <c:pt idx="44">
                  <c:v>231739632</c:v>
                </c:pt>
                <c:pt idx="45">
                  <c:v>231300323</c:v>
                </c:pt>
                <c:pt idx="46">
                  <c:v>230805223</c:v>
                </c:pt>
                <c:pt idx="47">
                  <c:v>230255685</c:v>
                </c:pt>
                <c:pt idx="48">
                  <c:v>229652286</c:v>
                </c:pt>
                <c:pt idx="49">
                  <c:v>228995541</c:v>
                </c:pt>
                <c:pt idx="50">
                  <c:v>228286347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F5-4DED-A87F-018B70F0F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900400"/>
        <c:axId val="392895480"/>
      </c:lineChart>
      <c:catAx>
        <c:axId val="39290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2895480"/>
        <c:crosses val="autoZero"/>
        <c:auto val="1"/>
        <c:lblAlgn val="ctr"/>
        <c:lblOffset val="100"/>
        <c:noMultiLvlLbl val="0"/>
      </c:catAx>
      <c:valAx>
        <c:axId val="39289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290040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      Sudeste</c:v>
                </c:pt>
                <c:pt idx="1">
                  <c:v>     Centro-Oeste</c:v>
                </c:pt>
                <c:pt idx="2">
                  <c:v>     Sul</c:v>
                </c:pt>
                <c:pt idx="3">
                  <c:v>      Norte</c:v>
                </c:pt>
                <c:pt idx="4">
                  <c:v>      Nordeste</c:v>
                </c:pt>
              </c:strCache>
            </c:strRef>
          </c:cat>
          <c:val>
            <c:numRef>
              <c:f>Planilha1!$G$2:$G$6</c:f>
              <c:numCache>
                <c:formatCode>General</c:formatCode>
                <c:ptCount val="5"/>
                <c:pt idx="0">
                  <c:v>92.946838034398553</c:v>
                </c:pt>
                <c:pt idx="1">
                  <c:v>88.795557918448978</c:v>
                </c:pt>
                <c:pt idx="2">
                  <c:v>84.934416250460856</c:v>
                </c:pt>
                <c:pt idx="3">
                  <c:v>73.526066513225103</c:v>
                </c:pt>
                <c:pt idx="4">
                  <c:v>73.134573993608001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2-40C7-A1CF-ABD75D2AB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744680"/>
        <c:axId val="529886504"/>
      </c:barChart>
      <c:catAx>
        <c:axId val="91744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886504"/>
        <c:crosses val="autoZero"/>
        <c:auto val="1"/>
        <c:lblAlgn val="ctr"/>
        <c:lblOffset val="100"/>
        <c:noMultiLvlLbl val="0"/>
      </c:catAx>
      <c:valAx>
        <c:axId val="529886504"/>
        <c:scaling>
          <c:orientation val="minMax"/>
          <c:max val="9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446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      Sudeste</c:v>
                </c:pt>
                <c:pt idx="1">
                  <c:v>     Centro-Oeste</c:v>
                </c:pt>
                <c:pt idx="2">
                  <c:v>     Sul</c:v>
                </c:pt>
                <c:pt idx="3">
                  <c:v>      Norte</c:v>
                </c:pt>
                <c:pt idx="4">
                  <c:v>      Nordeste</c:v>
                </c:pt>
              </c:strCache>
            </c:strRef>
          </c:cat>
          <c:val>
            <c:numRef>
              <c:f>Planilha1!$K$2:$K$6</c:f>
              <c:numCache>
                <c:formatCode>General</c:formatCode>
                <c:ptCount val="5"/>
                <c:pt idx="0">
                  <c:v>7.0531619656014399</c:v>
                </c:pt>
                <c:pt idx="1">
                  <c:v>11.204442081551026</c:v>
                </c:pt>
                <c:pt idx="2">
                  <c:v>15.065583749539149</c:v>
                </c:pt>
                <c:pt idx="3">
                  <c:v>26.473933486774897</c:v>
                </c:pt>
                <c:pt idx="4">
                  <c:v>26.865426006392003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F-4D19-8046-CD222BC6F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744680"/>
        <c:axId val="529886504"/>
      </c:barChart>
      <c:catAx>
        <c:axId val="91744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9886504"/>
        <c:crosses val="autoZero"/>
        <c:auto val="1"/>
        <c:lblAlgn val="ctr"/>
        <c:lblOffset val="100"/>
        <c:noMultiLvlLbl val="0"/>
      </c:catAx>
      <c:valAx>
        <c:axId val="529886504"/>
        <c:scaling>
          <c:orientation val="minMax"/>
          <c:max val="3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44680"/>
        <c:crosses val="autoZero"/>
        <c:crossBetween val="between"/>
        <c:majorUnit val="10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Brasil: Taxa Bruta de Natalidade</a:t>
            </a:r>
          </a:p>
          <a:p>
            <a:pPr>
              <a:defRPr/>
            </a:pPr>
            <a:r>
              <a:rPr lang="pt-BR"/>
              <a:t>2010-2030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727154624956959"/>
          <c:y val="0.13920187571441575"/>
          <c:w val="0.77151187712937264"/>
          <c:h val="0.72837298876858292"/>
        </c:manualLayout>
      </c:layout>
      <c:lineChart>
        <c:grouping val="standard"/>
        <c:varyColors val="0"/>
        <c:ser>
          <c:idx val="1"/>
          <c:order val="0"/>
          <c:tx>
            <c:strRef>
              <c:f>'BN2.4g'!$A$2</c:f>
              <c:strCache>
                <c:ptCount val="1"/>
                <c:pt idx="0">
                  <c:v>Taxa de natalidade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cat>
            <c:numRef>
              <c:f>'BN2.4g'!$B$1:$V$1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'BN2.4g'!$B$2:$V$2</c:f>
              <c:numCache>
                <c:formatCode>General</c:formatCode>
                <c:ptCount val="21"/>
                <c:pt idx="0">
                  <c:v>15.082480957196301</c:v>
                </c:pt>
                <c:pt idx="1">
                  <c:v>15.129544946786666</c:v>
                </c:pt>
                <c:pt idx="2">
                  <c:v>14.894944825486515</c:v>
                </c:pt>
                <c:pt idx="3">
                  <c:v>14.765580808737866</c:v>
                </c:pt>
                <c:pt idx="4">
                  <c:v>15.01209059454081</c:v>
                </c:pt>
                <c:pt idx="5">
                  <c:v>15.092609370919275</c:v>
                </c:pt>
                <c:pt idx="6">
                  <c:v>14.140676847972713</c:v>
                </c:pt>
                <c:pt idx="7">
                  <c:v>14.606739600810215</c:v>
                </c:pt>
                <c:pt idx="8">
                  <c:v>14.406035831092272</c:v>
                </c:pt>
                <c:pt idx="9">
                  <c:v>14.201545702802264</c:v>
                </c:pt>
                <c:pt idx="10">
                  <c:v>13.994976815074232</c:v>
                </c:pt>
                <c:pt idx="11">
                  <c:v>13.785212576818365</c:v>
                </c:pt>
                <c:pt idx="12">
                  <c:v>13.562853427202922</c:v>
                </c:pt>
                <c:pt idx="13">
                  <c:v>13.341243047130719</c:v>
                </c:pt>
                <c:pt idx="14">
                  <c:v>13.123077199694666</c:v>
                </c:pt>
                <c:pt idx="15">
                  <c:v>12.907139235608303</c:v>
                </c:pt>
                <c:pt idx="16">
                  <c:v>12.698429845459167</c:v>
                </c:pt>
                <c:pt idx="17">
                  <c:v>12.494062499218558</c:v>
                </c:pt>
                <c:pt idx="18">
                  <c:v>12.295406080351539</c:v>
                </c:pt>
                <c:pt idx="19">
                  <c:v>12.108471979465939</c:v>
                </c:pt>
                <c:pt idx="20">
                  <c:v>11.933376410961532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8-4A02-A52C-A9312B23A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909784"/>
        <c:axId val="594911752"/>
      </c:lineChart>
      <c:catAx>
        <c:axId val="594909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911752"/>
        <c:crosses val="autoZero"/>
        <c:auto val="1"/>
        <c:lblAlgn val="ctr"/>
        <c:lblOffset val="100"/>
        <c:noMultiLvlLbl val="0"/>
      </c:catAx>
      <c:valAx>
        <c:axId val="59491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por 1 mil habitantes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9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ECDA8-9E26-4424-8162-453290B726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07420B-6B95-4F7C-A832-388F1430D77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A partir dos dados dos últimos censos demográficos do Instituto Brasileiro de Geografia e Estatística (IBGE) e dos dados utilizados nas Projeções populacionais do IBGE - Revisão 2018:</a:t>
          </a:r>
        </a:p>
      </dgm:t>
    </dgm:pt>
    <dgm:pt modelId="{2D475874-04B5-4A94-987A-1FB88B829C68}" type="parTrans" cxnId="{F0E8B99A-4503-4E2E-A092-94A9EBDA5B5A}">
      <dgm:prSet/>
      <dgm:spPr/>
      <dgm:t>
        <a:bodyPr/>
        <a:lstStyle/>
        <a:p>
          <a:endParaRPr lang="pt-BR" sz="2400"/>
        </a:p>
      </dgm:t>
    </dgm:pt>
    <dgm:pt modelId="{E2D9927A-C701-44F0-99DE-C3072F9753C1}" type="sibTrans" cxnId="{F0E8B99A-4503-4E2E-A092-94A9EBDA5B5A}">
      <dgm:prSet/>
      <dgm:spPr/>
      <dgm:t>
        <a:bodyPr/>
        <a:lstStyle/>
        <a:p>
          <a:endParaRPr lang="pt-BR" sz="2400"/>
        </a:p>
      </dgm:t>
    </dgm:pt>
    <dgm:pt modelId="{49D7C7C1-BA0C-4DB5-B6AE-CA46470B0C4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II. Identificar os elementos demográficos que permitem compreender o país e suas transições a partir dos seguintes aspectos:</a:t>
          </a:r>
        </a:p>
      </dgm:t>
    </dgm:pt>
    <dgm:pt modelId="{398B650F-8BF3-4D7C-8801-1375C8F1F71B}" type="parTrans" cxnId="{B82FD61C-22F4-4589-9853-01BE4DDE931E}">
      <dgm:prSet custT="1"/>
      <dgm:spPr/>
      <dgm:t>
        <a:bodyPr/>
        <a:lstStyle/>
        <a:p>
          <a:endParaRPr lang="pt-BR" sz="700"/>
        </a:p>
      </dgm:t>
    </dgm:pt>
    <dgm:pt modelId="{4EC9258F-B784-4FDB-8CEE-E6E43C80A721}" type="sibTrans" cxnId="{B82FD61C-22F4-4589-9853-01BE4DDE931E}">
      <dgm:prSet/>
      <dgm:spPr/>
      <dgm:t>
        <a:bodyPr/>
        <a:lstStyle/>
        <a:p>
          <a:endParaRPr lang="pt-BR" sz="2400"/>
        </a:p>
      </dgm:t>
    </dgm:pt>
    <dgm:pt modelId="{FEE990A7-E0CC-49F2-A78D-F86B5AA0AC1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o estado da população (estrutura, dimensão e distribuição espacial)</a:t>
          </a:r>
        </a:p>
      </dgm:t>
    </dgm:pt>
    <dgm:pt modelId="{6A549E4C-4984-4109-A3AD-1DF4A537AD7E}" type="parTrans" cxnId="{6B72C4EC-E23E-4732-9DB6-BF0FB8D79362}">
      <dgm:prSet custT="1"/>
      <dgm:spPr/>
      <dgm:t>
        <a:bodyPr/>
        <a:lstStyle/>
        <a:p>
          <a:endParaRPr lang="pt-BR" sz="900"/>
        </a:p>
      </dgm:t>
    </dgm:pt>
    <dgm:pt modelId="{38C7AD31-E849-4C70-9786-C39E960A4020}" type="sibTrans" cxnId="{6B72C4EC-E23E-4732-9DB6-BF0FB8D79362}">
      <dgm:prSet/>
      <dgm:spPr/>
      <dgm:t>
        <a:bodyPr/>
        <a:lstStyle/>
        <a:p>
          <a:endParaRPr lang="pt-BR" sz="2400"/>
        </a:p>
      </dgm:t>
    </dgm:pt>
    <dgm:pt modelId="{3D2789F2-A713-41F6-87D4-5C6B683362F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as variáveis demográficas (natalidade, mortalidade, migrações)</a:t>
          </a:r>
        </a:p>
      </dgm:t>
    </dgm:pt>
    <dgm:pt modelId="{00C31572-4729-4A59-A649-FDFBBE8BD3DB}" type="parTrans" cxnId="{7A96F708-A448-4DB4-9A92-411CE2E170A5}">
      <dgm:prSet custT="1"/>
      <dgm:spPr/>
      <dgm:t>
        <a:bodyPr/>
        <a:lstStyle/>
        <a:p>
          <a:endParaRPr lang="pt-BR" sz="700"/>
        </a:p>
      </dgm:t>
    </dgm:pt>
    <dgm:pt modelId="{EBCC1E33-19D2-44A2-A088-6387D35493A2}" type="sibTrans" cxnId="{7A96F708-A448-4DB4-9A92-411CE2E170A5}">
      <dgm:prSet/>
      <dgm:spPr/>
      <dgm:t>
        <a:bodyPr/>
        <a:lstStyle/>
        <a:p>
          <a:endParaRPr lang="pt-BR" sz="2400"/>
        </a:p>
      </dgm:t>
    </dgm:pt>
    <dgm:pt modelId="{B9EC6EDB-BCAC-4962-8791-C50B9FD2FFF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a dinâmica demográfica</a:t>
          </a:r>
        </a:p>
      </dgm:t>
    </dgm:pt>
    <dgm:pt modelId="{C7D03DEE-A28E-48E6-8890-649BEB23761A}" type="parTrans" cxnId="{7F3C4C5C-F795-4225-8E21-653E1418C779}">
      <dgm:prSet custT="1"/>
      <dgm:spPr/>
      <dgm:t>
        <a:bodyPr/>
        <a:lstStyle/>
        <a:p>
          <a:endParaRPr lang="pt-BR" sz="900"/>
        </a:p>
      </dgm:t>
    </dgm:pt>
    <dgm:pt modelId="{0629C3AC-6728-407D-8AC0-20531FF019D2}" type="sibTrans" cxnId="{7F3C4C5C-F795-4225-8E21-653E1418C779}">
      <dgm:prSet/>
      <dgm:spPr/>
      <dgm:t>
        <a:bodyPr/>
        <a:lstStyle/>
        <a:p>
          <a:endParaRPr lang="pt-BR" sz="2400"/>
        </a:p>
      </dgm:t>
    </dgm:pt>
    <dgm:pt modelId="{7F0A4BBF-DE4D-4D79-BEE7-A6E350C0B7F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I. Esboçar um panorama atual sobre a população residente no Brasil.</a:t>
          </a:r>
        </a:p>
      </dgm:t>
    </dgm:pt>
    <dgm:pt modelId="{D4625AEE-3F79-4400-B9E1-A3F2241183BC}" type="parTrans" cxnId="{7A969B5D-51FA-45F5-9093-F7AF30AA0F25}">
      <dgm:prSet custT="1"/>
      <dgm:spPr/>
      <dgm:t>
        <a:bodyPr/>
        <a:lstStyle/>
        <a:p>
          <a:endParaRPr lang="pt-BR" sz="700"/>
        </a:p>
      </dgm:t>
    </dgm:pt>
    <dgm:pt modelId="{6FC0F029-BFB4-41B2-87F7-64429C822D61}" type="sibTrans" cxnId="{7A969B5D-51FA-45F5-9093-F7AF30AA0F25}">
      <dgm:prSet/>
      <dgm:spPr/>
      <dgm:t>
        <a:bodyPr/>
        <a:lstStyle/>
        <a:p>
          <a:endParaRPr lang="pt-BR" sz="2400"/>
        </a:p>
      </dgm:t>
    </dgm:pt>
    <dgm:pt modelId="{C7F85870-ED52-4525-BF9A-8DD1313EA015}" type="pres">
      <dgm:prSet presAssocID="{DC6ECDA8-9E26-4424-8162-453290B726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134AF5-E96C-4A03-AD39-2F39C1445BE5}" type="pres">
      <dgm:prSet presAssocID="{6707420B-6B95-4F7C-A832-388F1430D77D}" presName="root1" presStyleCnt="0"/>
      <dgm:spPr/>
    </dgm:pt>
    <dgm:pt modelId="{E7E0464A-62A6-498D-8FC3-DE962CD5C346}" type="pres">
      <dgm:prSet presAssocID="{6707420B-6B95-4F7C-A832-388F1430D77D}" presName="LevelOneTextNode" presStyleLbl="node0" presStyleIdx="0" presStyleCnt="1" custScaleY="150839" custLinFactNeighborX="-963" custLinFactNeighborY="52630">
        <dgm:presLayoutVars>
          <dgm:chPref val="3"/>
        </dgm:presLayoutVars>
      </dgm:prSet>
      <dgm:spPr/>
    </dgm:pt>
    <dgm:pt modelId="{846703F4-5851-48AF-96C4-A27A4DF58E31}" type="pres">
      <dgm:prSet presAssocID="{6707420B-6B95-4F7C-A832-388F1430D77D}" presName="level2hierChild" presStyleCnt="0"/>
      <dgm:spPr/>
    </dgm:pt>
    <dgm:pt modelId="{998D7B51-F275-4AED-AC78-DE6826B5A232}" type="pres">
      <dgm:prSet presAssocID="{D4625AEE-3F79-4400-B9E1-A3F2241183BC}" presName="conn2-1" presStyleLbl="parChTrans1D2" presStyleIdx="0" presStyleCnt="2"/>
      <dgm:spPr/>
    </dgm:pt>
    <dgm:pt modelId="{7D56CB53-D6D3-4211-BD8A-0484B37FF25F}" type="pres">
      <dgm:prSet presAssocID="{D4625AEE-3F79-4400-B9E1-A3F2241183BC}" presName="connTx" presStyleLbl="parChTrans1D2" presStyleIdx="0" presStyleCnt="2"/>
      <dgm:spPr/>
    </dgm:pt>
    <dgm:pt modelId="{87F996E5-4113-4F6E-A730-EA7F325C3173}" type="pres">
      <dgm:prSet presAssocID="{7F0A4BBF-DE4D-4D79-BEE7-A6E350C0B7F2}" presName="root2" presStyleCnt="0"/>
      <dgm:spPr/>
    </dgm:pt>
    <dgm:pt modelId="{DD788B31-0141-407A-8C61-6CB2CAB2A56C}" type="pres">
      <dgm:prSet presAssocID="{7F0A4BBF-DE4D-4D79-BEE7-A6E350C0B7F2}" presName="LevelTwoTextNode" presStyleLbl="node2" presStyleIdx="0" presStyleCnt="2">
        <dgm:presLayoutVars>
          <dgm:chPref val="3"/>
        </dgm:presLayoutVars>
      </dgm:prSet>
      <dgm:spPr/>
    </dgm:pt>
    <dgm:pt modelId="{2B5F369C-D464-445E-88C9-C0C62FC9D2D9}" type="pres">
      <dgm:prSet presAssocID="{7F0A4BBF-DE4D-4D79-BEE7-A6E350C0B7F2}" presName="level3hierChild" presStyleCnt="0"/>
      <dgm:spPr/>
    </dgm:pt>
    <dgm:pt modelId="{84D820DA-E007-4FDC-BEAE-99EB4B664207}" type="pres">
      <dgm:prSet presAssocID="{398B650F-8BF3-4D7C-8801-1375C8F1F71B}" presName="conn2-1" presStyleLbl="parChTrans1D2" presStyleIdx="1" presStyleCnt="2"/>
      <dgm:spPr/>
    </dgm:pt>
    <dgm:pt modelId="{6AFEEB71-E8DB-4258-A809-8E2FFBC52B45}" type="pres">
      <dgm:prSet presAssocID="{398B650F-8BF3-4D7C-8801-1375C8F1F71B}" presName="connTx" presStyleLbl="parChTrans1D2" presStyleIdx="1" presStyleCnt="2"/>
      <dgm:spPr/>
    </dgm:pt>
    <dgm:pt modelId="{DC90DFCA-C2BD-4C22-B40B-459DD27E1D80}" type="pres">
      <dgm:prSet presAssocID="{49D7C7C1-BA0C-4DB5-B6AE-CA46470B0C41}" presName="root2" presStyleCnt="0"/>
      <dgm:spPr/>
    </dgm:pt>
    <dgm:pt modelId="{65948780-86FA-48D5-8964-B3D23228CF3F}" type="pres">
      <dgm:prSet presAssocID="{49D7C7C1-BA0C-4DB5-B6AE-CA46470B0C41}" presName="LevelTwoTextNode" presStyleLbl="node2" presStyleIdx="1" presStyleCnt="2" custLinFactNeighborX="-4522" custLinFactNeighborY="73458">
        <dgm:presLayoutVars>
          <dgm:chPref val="3"/>
        </dgm:presLayoutVars>
      </dgm:prSet>
      <dgm:spPr/>
    </dgm:pt>
    <dgm:pt modelId="{3AF73F3B-62AB-4D62-9196-6D79D3FE442F}" type="pres">
      <dgm:prSet presAssocID="{49D7C7C1-BA0C-4DB5-B6AE-CA46470B0C41}" presName="level3hierChild" presStyleCnt="0"/>
      <dgm:spPr/>
    </dgm:pt>
    <dgm:pt modelId="{AB1DF3BA-91FA-4C9D-9A5D-B6EFA80852C9}" type="pres">
      <dgm:prSet presAssocID="{6A549E4C-4984-4109-A3AD-1DF4A537AD7E}" presName="conn2-1" presStyleLbl="parChTrans1D3" presStyleIdx="0" presStyleCnt="3"/>
      <dgm:spPr/>
    </dgm:pt>
    <dgm:pt modelId="{04B3D50C-FB5B-485C-9313-CAC594364AEB}" type="pres">
      <dgm:prSet presAssocID="{6A549E4C-4984-4109-A3AD-1DF4A537AD7E}" presName="connTx" presStyleLbl="parChTrans1D3" presStyleIdx="0" presStyleCnt="3"/>
      <dgm:spPr/>
    </dgm:pt>
    <dgm:pt modelId="{AB51652C-D163-4355-ACAB-5F01681F14A9}" type="pres">
      <dgm:prSet presAssocID="{FEE990A7-E0CC-49F2-A78D-F86B5AA0AC14}" presName="root2" presStyleCnt="0"/>
      <dgm:spPr/>
    </dgm:pt>
    <dgm:pt modelId="{42771C9B-D610-4F15-86E8-174CF3195EDC}" type="pres">
      <dgm:prSet presAssocID="{FEE990A7-E0CC-49F2-A78D-F86B5AA0AC14}" presName="LevelTwoTextNode" presStyleLbl="node3" presStyleIdx="0" presStyleCnt="3" custLinFactNeighborY="41100">
        <dgm:presLayoutVars>
          <dgm:chPref val="3"/>
        </dgm:presLayoutVars>
      </dgm:prSet>
      <dgm:spPr/>
    </dgm:pt>
    <dgm:pt modelId="{7AE14DB9-1ED8-41AC-BB52-A9A57EFD2C31}" type="pres">
      <dgm:prSet presAssocID="{FEE990A7-E0CC-49F2-A78D-F86B5AA0AC14}" presName="level3hierChild" presStyleCnt="0"/>
      <dgm:spPr/>
    </dgm:pt>
    <dgm:pt modelId="{4C6592B4-B745-448B-BEAA-DF8AF5BF7E27}" type="pres">
      <dgm:prSet presAssocID="{00C31572-4729-4A59-A649-FDFBBE8BD3DB}" presName="conn2-1" presStyleLbl="parChTrans1D3" presStyleIdx="1" presStyleCnt="3"/>
      <dgm:spPr/>
    </dgm:pt>
    <dgm:pt modelId="{745CEB06-2CAA-48C9-9680-C700F521F17A}" type="pres">
      <dgm:prSet presAssocID="{00C31572-4729-4A59-A649-FDFBBE8BD3DB}" presName="connTx" presStyleLbl="parChTrans1D3" presStyleIdx="1" presStyleCnt="3"/>
      <dgm:spPr/>
    </dgm:pt>
    <dgm:pt modelId="{68EA0A62-FA8D-4F4D-89FD-CE0D15BE616F}" type="pres">
      <dgm:prSet presAssocID="{3D2789F2-A713-41F6-87D4-5C6B683362F3}" presName="root2" presStyleCnt="0"/>
      <dgm:spPr/>
    </dgm:pt>
    <dgm:pt modelId="{F482BD87-AC44-4C05-A816-0F9F39F8FFEC}" type="pres">
      <dgm:prSet presAssocID="{3D2789F2-A713-41F6-87D4-5C6B683362F3}" presName="LevelTwoTextNode" presStyleLbl="node3" presStyleIdx="1" presStyleCnt="3" custLinFactNeighborX="-482" custLinFactNeighborY="36115">
        <dgm:presLayoutVars>
          <dgm:chPref val="3"/>
        </dgm:presLayoutVars>
      </dgm:prSet>
      <dgm:spPr/>
    </dgm:pt>
    <dgm:pt modelId="{B14D7C85-EF09-47D2-8F08-B4BEACC6E12A}" type="pres">
      <dgm:prSet presAssocID="{3D2789F2-A713-41F6-87D4-5C6B683362F3}" presName="level3hierChild" presStyleCnt="0"/>
      <dgm:spPr/>
    </dgm:pt>
    <dgm:pt modelId="{CD89EA97-E19A-4184-9303-951E0163925E}" type="pres">
      <dgm:prSet presAssocID="{C7D03DEE-A28E-48E6-8890-649BEB23761A}" presName="conn2-1" presStyleLbl="parChTrans1D3" presStyleIdx="2" presStyleCnt="3"/>
      <dgm:spPr/>
    </dgm:pt>
    <dgm:pt modelId="{DC781132-41C9-4D12-BB33-32DA72801946}" type="pres">
      <dgm:prSet presAssocID="{C7D03DEE-A28E-48E6-8890-649BEB23761A}" presName="connTx" presStyleLbl="parChTrans1D3" presStyleIdx="2" presStyleCnt="3"/>
      <dgm:spPr/>
    </dgm:pt>
    <dgm:pt modelId="{7C537F86-B94D-4470-A681-1886E2952146}" type="pres">
      <dgm:prSet presAssocID="{B9EC6EDB-BCAC-4962-8791-C50B9FD2FFF4}" presName="root2" presStyleCnt="0"/>
      <dgm:spPr/>
    </dgm:pt>
    <dgm:pt modelId="{24519732-01A4-4F6D-B794-674CA248A6ED}" type="pres">
      <dgm:prSet presAssocID="{B9EC6EDB-BCAC-4962-8791-C50B9FD2FFF4}" presName="LevelTwoTextNode" presStyleLbl="node3" presStyleIdx="2" presStyleCnt="3" custLinFactNeighborY="33840">
        <dgm:presLayoutVars>
          <dgm:chPref val="3"/>
        </dgm:presLayoutVars>
      </dgm:prSet>
      <dgm:spPr/>
    </dgm:pt>
    <dgm:pt modelId="{FAF73ACF-D7B1-4A66-93CC-9682D4F78935}" type="pres">
      <dgm:prSet presAssocID="{B9EC6EDB-BCAC-4962-8791-C50B9FD2FFF4}" presName="level3hierChild" presStyleCnt="0"/>
      <dgm:spPr/>
    </dgm:pt>
  </dgm:ptLst>
  <dgm:cxnLst>
    <dgm:cxn modelId="{79D90C00-9ACF-41E4-BC81-86B46B436DA0}" type="presOf" srcId="{398B650F-8BF3-4D7C-8801-1375C8F1F71B}" destId="{6AFEEB71-E8DB-4258-A809-8E2FFBC52B45}" srcOrd="1" destOrd="0" presId="urn:microsoft.com/office/officeart/2005/8/layout/hierarchy2"/>
    <dgm:cxn modelId="{7A96F708-A448-4DB4-9A92-411CE2E170A5}" srcId="{49D7C7C1-BA0C-4DB5-B6AE-CA46470B0C41}" destId="{3D2789F2-A713-41F6-87D4-5C6B683362F3}" srcOrd="1" destOrd="0" parTransId="{00C31572-4729-4A59-A649-FDFBBE8BD3DB}" sibTransId="{EBCC1E33-19D2-44A2-A088-6387D35493A2}"/>
    <dgm:cxn modelId="{B82FD61C-22F4-4589-9853-01BE4DDE931E}" srcId="{6707420B-6B95-4F7C-A832-388F1430D77D}" destId="{49D7C7C1-BA0C-4DB5-B6AE-CA46470B0C41}" srcOrd="1" destOrd="0" parTransId="{398B650F-8BF3-4D7C-8801-1375C8F1F71B}" sibTransId="{4EC9258F-B784-4FDB-8CEE-E6E43C80A721}"/>
    <dgm:cxn modelId="{5771632A-E5E4-40D4-BCDB-7394D3BFF614}" type="presOf" srcId="{C7D03DEE-A28E-48E6-8890-649BEB23761A}" destId="{CD89EA97-E19A-4184-9303-951E0163925E}" srcOrd="0" destOrd="0" presId="urn:microsoft.com/office/officeart/2005/8/layout/hierarchy2"/>
    <dgm:cxn modelId="{3B043735-70CC-499E-A88E-CA7173DA3445}" type="presOf" srcId="{C7D03DEE-A28E-48E6-8890-649BEB23761A}" destId="{DC781132-41C9-4D12-BB33-32DA72801946}" srcOrd="1" destOrd="0" presId="urn:microsoft.com/office/officeart/2005/8/layout/hierarchy2"/>
    <dgm:cxn modelId="{17AC2E3A-8A55-4851-B3FA-1FC2CC078FAA}" type="presOf" srcId="{6A549E4C-4984-4109-A3AD-1DF4A537AD7E}" destId="{AB1DF3BA-91FA-4C9D-9A5D-B6EFA80852C9}" srcOrd="0" destOrd="0" presId="urn:microsoft.com/office/officeart/2005/8/layout/hierarchy2"/>
    <dgm:cxn modelId="{3DF61F3B-8465-4188-BBAE-53F3A579321F}" type="presOf" srcId="{D4625AEE-3F79-4400-B9E1-A3F2241183BC}" destId="{7D56CB53-D6D3-4211-BD8A-0484B37FF25F}" srcOrd="1" destOrd="0" presId="urn:microsoft.com/office/officeart/2005/8/layout/hierarchy2"/>
    <dgm:cxn modelId="{0012323C-8463-44F4-957D-602FA4E679EF}" type="presOf" srcId="{D4625AEE-3F79-4400-B9E1-A3F2241183BC}" destId="{998D7B51-F275-4AED-AC78-DE6826B5A232}" srcOrd="0" destOrd="0" presId="urn:microsoft.com/office/officeart/2005/8/layout/hierarchy2"/>
    <dgm:cxn modelId="{7F3C4C5C-F795-4225-8E21-653E1418C779}" srcId="{49D7C7C1-BA0C-4DB5-B6AE-CA46470B0C41}" destId="{B9EC6EDB-BCAC-4962-8791-C50B9FD2FFF4}" srcOrd="2" destOrd="0" parTransId="{C7D03DEE-A28E-48E6-8890-649BEB23761A}" sibTransId="{0629C3AC-6728-407D-8AC0-20531FF019D2}"/>
    <dgm:cxn modelId="{7A969B5D-51FA-45F5-9093-F7AF30AA0F25}" srcId="{6707420B-6B95-4F7C-A832-388F1430D77D}" destId="{7F0A4BBF-DE4D-4D79-BEE7-A6E350C0B7F2}" srcOrd="0" destOrd="0" parTransId="{D4625AEE-3F79-4400-B9E1-A3F2241183BC}" sibTransId="{6FC0F029-BFB4-41B2-87F7-64429C822D61}"/>
    <dgm:cxn modelId="{BACF2A43-6C87-45FE-9B27-D3F57454AB06}" type="presOf" srcId="{398B650F-8BF3-4D7C-8801-1375C8F1F71B}" destId="{84D820DA-E007-4FDC-BEAE-99EB4B664207}" srcOrd="0" destOrd="0" presId="urn:microsoft.com/office/officeart/2005/8/layout/hierarchy2"/>
    <dgm:cxn modelId="{47D11874-D3D9-4131-A9C9-B40AEF63521F}" type="presOf" srcId="{00C31572-4729-4A59-A649-FDFBBE8BD3DB}" destId="{745CEB06-2CAA-48C9-9680-C700F521F17A}" srcOrd="1" destOrd="0" presId="urn:microsoft.com/office/officeart/2005/8/layout/hierarchy2"/>
    <dgm:cxn modelId="{E4B7D856-2A46-4648-990A-56A1670912F3}" type="presOf" srcId="{00C31572-4729-4A59-A649-FDFBBE8BD3DB}" destId="{4C6592B4-B745-448B-BEAA-DF8AF5BF7E27}" srcOrd="0" destOrd="0" presId="urn:microsoft.com/office/officeart/2005/8/layout/hierarchy2"/>
    <dgm:cxn modelId="{D766D180-B54F-49E4-BA2B-5F380B786FCF}" type="presOf" srcId="{B9EC6EDB-BCAC-4962-8791-C50B9FD2FFF4}" destId="{24519732-01A4-4F6D-B794-674CA248A6ED}" srcOrd="0" destOrd="0" presId="urn:microsoft.com/office/officeart/2005/8/layout/hierarchy2"/>
    <dgm:cxn modelId="{EF69658F-D856-40CE-9C62-947414A5CBC4}" type="presOf" srcId="{7F0A4BBF-DE4D-4D79-BEE7-A6E350C0B7F2}" destId="{DD788B31-0141-407A-8C61-6CB2CAB2A56C}" srcOrd="0" destOrd="0" presId="urn:microsoft.com/office/officeart/2005/8/layout/hierarchy2"/>
    <dgm:cxn modelId="{1889668F-0CA2-449E-BD24-027C95F2B6E8}" type="presOf" srcId="{3D2789F2-A713-41F6-87D4-5C6B683362F3}" destId="{F482BD87-AC44-4C05-A816-0F9F39F8FFEC}" srcOrd="0" destOrd="0" presId="urn:microsoft.com/office/officeart/2005/8/layout/hierarchy2"/>
    <dgm:cxn modelId="{F0E8B99A-4503-4E2E-A092-94A9EBDA5B5A}" srcId="{DC6ECDA8-9E26-4424-8162-453290B7263E}" destId="{6707420B-6B95-4F7C-A832-388F1430D77D}" srcOrd="0" destOrd="0" parTransId="{2D475874-04B5-4A94-987A-1FB88B829C68}" sibTransId="{E2D9927A-C701-44F0-99DE-C3072F9753C1}"/>
    <dgm:cxn modelId="{6DBE809D-B737-4AF2-8754-39931FBF69A3}" type="presOf" srcId="{6A549E4C-4984-4109-A3AD-1DF4A537AD7E}" destId="{04B3D50C-FB5B-485C-9313-CAC594364AEB}" srcOrd="1" destOrd="0" presId="urn:microsoft.com/office/officeart/2005/8/layout/hierarchy2"/>
    <dgm:cxn modelId="{C6885DCB-B31B-4895-9F31-FD6C002CB788}" type="presOf" srcId="{DC6ECDA8-9E26-4424-8162-453290B7263E}" destId="{C7F85870-ED52-4525-BF9A-8DD1313EA015}" srcOrd="0" destOrd="0" presId="urn:microsoft.com/office/officeart/2005/8/layout/hierarchy2"/>
    <dgm:cxn modelId="{3A06BDDA-C5CC-495F-8E3C-2A2852C077CF}" type="presOf" srcId="{49D7C7C1-BA0C-4DB5-B6AE-CA46470B0C41}" destId="{65948780-86FA-48D5-8964-B3D23228CF3F}" srcOrd="0" destOrd="0" presId="urn:microsoft.com/office/officeart/2005/8/layout/hierarchy2"/>
    <dgm:cxn modelId="{D586E1E3-3102-4AD5-8456-95EB3400B56A}" type="presOf" srcId="{6707420B-6B95-4F7C-A832-388F1430D77D}" destId="{E7E0464A-62A6-498D-8FC3-DE962CD5C346}" srcOrd="0" destOrd="0" presId="urn:microsoft.com/office/officeart/2005/8/layout/hierarchy2"/>
    <dgm:cxn modelId="{6B72C4EC-E23E-4732-9DB6-BF0FB8D79362}" srcId="{49D7C7C1-BA0C-4DB5-B6AE-CA46470B0C41}" destId="{FEE990A7-E0CC-49F2-A78D-F86B5AA0AC14}" srcOrd="0" destOrd="0" parTransId="{6A549E4C-4984-4109-A3AD-1DF4A537AD7E}" sibTransId="{38C7AD31-E849-4C70-9786-C39E960A4020}"/>
    <dgm:cxn modelId="{E167B4ED-D76D-4AC5-8DE6-2383408B8F4C}" type="presOf" srcId="{FEE990A7-E0CC-49F2-A78D-F86B5AA0AC14}" destId="{42771C9B-D610-4F15-86E8-174CF3195EDC}" srcOrd="0" destOrd="0" presId="urn:microsoft.com/office/officeart/2005/8/layout/hierarchy2"/>
    <dgm:cxn modelId="{E62F10D8-B9CF-4A49-B129-26C76B299C07}" type="presParOf" srcId="{C7F85870-ED52-4525-BF9A-8DD1313EA015}" destId="{85134AF5-E96C-4A03-AD39-2F39C1445BE5}" srcOrd="0" destOrd="0" presId="urn:microsoft.com/office/officeart/2005/8/layout/hierarchy2"/>
    <dgm:cxn modelId="{BCB94D51-05DB-44C9-8C2C-38E49CDC1B90}" type="presParOf" srcId="{85134AF5-E96C-4A03-AD39-2F39C1445BE5}" destId="{E7E0464A-62A6-498D-8FC3-DE962CD5C346}" srcOrd="0" destOrd="0" presId="urn:microsoft.com/office/officeart/2005/8/layout/hierarchy2"/>
    <dgm:cxn modelId="{DF0C69C3-2D5F-4340-B713-362DA815A688}" type="presParOf" srcId="{85134AF5-E96C-4A03-AD39-2F39C1445BE5}" destId="{846703F4-5851-48AF-96C4-A27A4DF58E31}" srcOrd="1" destOrd="0" presId="urn:microsoft.com/office/officeart/2005/8/layout/hierarchy2"/>
    <dgm:cxn modelId="{D30C8892-7CAC-442C-90FE-AF33583AFE7A}" type="presParOf" srcId="{846703F4-5851-48AF-96C4-A27A4DF58E31}" destId="{998D7B51-F275-4AED-AC78-DE6826B5A232}" srcOrd="0" destOrd="0" presId="urn:microsoft.com/office/officeart/2005/8/layout/hierarchy2"/>
    <dgm:cxn modelId="{418D8605-7468-42DC-A857-9617086429AA}" type="presParOf" srcId="{998D7B51-F275-4AED-AC78-DE6826B5A232}" destId="{7D56CB53-D6D3-4211-BD8A-0484B37FF25F}" srcOrd="0" destOrd="0" presId="urn:microsoft.com/office/officeart/2005/8/layout/hierarchy2"/>
    <dgm:cxn modelId="{916E9452-5FF3-4C6C-A0A4-2C03769886A7}" type="presParOf" srcId="{846703F4-5851-48AF-96C4-A27A4DF58E31}" destId="{87F996E5-4113-4F6E-A730-EA7F325C3173}" srcOrd="1" destOrd="0" presId="urn:microsoft.com/office/officeart/2005/8/layout/hierarchy2"/>
    <dgm:cxn modelId="{686D8C60-E267-44E2-B2F4-8612F2682295}" type="presParOf" srcId="{87F996E5-4113-4F6E-A730-EA7F325C3173}" destId="{DD788B31-0141-407A-8C61-6CB2CAB2A56C}" srcOrd="0" destOrd="0" presId="urn:microsoft.com/office/officeart/2005/8/layout/hierarchy2"/>
    <dgm:cxn modelId="{90C381C7-8048-4FFD-81B0-CBD4A833169D}" type="presParOf" srcId="{87F996E5-4113-4F6E-A730-EA7F325C3173}" destId="{2B5F369C-D464-445E-88C9-C0C62FC9D2D9}" srcOrd="1" destOrd="0" presId="urn:microsoft.com/office/officeart/2005/8/layout/hierarchy2"/>
    <dgm:cxn modelId="{CA11BAF1-E48B-400E-810E-8AFE30900012}" type="presParOf" srcId="{846703F4-5851-48AF-96C4-A27A4DF58E31}" destId="{84D820DA-E007-4FDC-BEAE-99EB4B664207}" srcOrd="2" destOrd="0" presId="urn:microsoft.com/office/officeart/2005/8/layout/hierarchy2"/>
    <dgm:cxn modelId="{42C1D50D-A31C-4CB2-9B5C-70706E1A28EB}" type="presParOf" srcId="{84D820DA-E007-4FDC-BEAE-99EB4B664207}" destId="{6AFEEB71-E8DB-4258-A809-8E2FFBC52B45}" srcOrd="0" destOrd="0" presId="urn:microsoft.com/office/officeart/2005/8/layout/hierarchy2"/>
    <dgm:cxn modelId="{2D68324D-F169-4FF7-AD71-699C29703049}" type="presParOf" srcId="{846703F4-5851-48AF-96C4-A27A4DF58E31}" destId="{DC90DFCA-C2BD-4C22-B40B-459DD27E1D80}" srcOrd="3" destOrd="0" presId="urn:microsoft.com/office/officeart/2005/8/layout/hierarchy2"/>
    <dgm:cxn modelId="{C399AF21-3674-4BDF-B6F1-E5F0A2F9AABD}" type="presParOf" srcId="{DC90DFCA-C2BD-4C22-B40B-459DD27E1D80}" destId="{65948780-86FA-48D5-8964-B3D23228CF3F}" srcOrd="0" destOrd="0" presId="urn:microsoft.com/office/officeart/2005/8/layout/hierarchy2"/>
    <dgm:cxn modelId="{F364C25B-C51A-4B6B-81D3-D9213E84C83C}" type="presParOf" srcId="{DC90DFCA-C2BD-4C22-B40B-459DD27E1D80}" destId="{3AF73F3B-62AB-4D62-9196-6D79D3FE442F}" srcOrd="1" destOrd="0" presId="urn:microsoft.com/office/officeart/2005/8/layout/hierarchy2"/>
    <dgm:cxn modelId="{DAB75E93-70E0-409E-99B4-2721E356202D}" type="presParOf" srcId="{3AF73F3B-62AB-4D62-9196-6D79D3FE442F}" destId="{AB1DF3BA-91FA-4C9D-9A5D-B6EFA80852C9}" srcOrd="0" destOrd="0" presId="urn:microsoft.com/office/officeart/2005/8/layout/hierarchy2"/>
    <dgm:cxn modelId="{B9417D9E-8FB7-4EEC-B30E-16A7F2C8C70B}" type="presParOf" srcId="{AB1DF3BA-91FA-4C9D-9A5D-B6EFA80852C9}" destId="{04B3D50C-FB5B-485C-9313-CAC594364AEB}" srcOrd="0" destOrd="0" presId="urn:microsoft.com/office/officeart/2005/8/layout/hierarchy2"/>
    <dgm:cxn modelId="{C6E5374D-1C53-44E2-9C96-8E05EE9888A5}" type="presParOf" srcId="{3AF73F3B-62AB-4D62-9196-6D79D3FE442F}" destId="{AB51652C-D163-4355-ACAB-5F01681F14A9}" srcOrd="1" destOrd="0" presId="urn:microsoft.com/office/officeart/2005/8/layout/hierarchy2"/>
    <dgm:cxn modelId="{6A38BF88-2B67-4FB5-BD9F-A05FEEC14EB2}" type="presParOf" srcId="{AB51652C-D163-4355-ACAB-5F01681F14A9}" destId="{42771C9B-D610-4F15-86E8-174CF3195EDC}" srcOrd="0" destOrd="0" presId="urn:microsoft.com/office/officeart/2005/8/layout/hierarchy2"/>
    <dgm:cxn modelId="{60809E82-BD4F-4BAE-ADBE-BB81AD4EFF3A}" type="presParOf" srcId="{AB51652C-D163-4355-ACAB-5F01681F14A9}" destId="{7AE14DB9-1ED8-41AC-BB52-A9A57EFD2C31}" srcOrd="1" destOrd="0" presId="urn:microsoft.com/office/officeart/2005/8/layout/hierarchy2"/>
    <dgm:cxn modelId="{CB16EA13-9604-4193-94C5-F63AEFEA772D}" type="presParOf" srcId="{3AF73F3B-62AB-4D62-9196-6D79D3FE442F}" destId="{4C6592B4-B745-448B-BEAA-DF8AF5BF7E27}" srcOrd="2" destOrd="0" presId="urn:microsoft.com/office/officeart/2005/8/layout/hierarchy2"/>
    <dgm:cxn modelId="{72A3974D-801D-44A4-9E69-CEC2683FE76D}" type="presParOf" srcId="{4C6592B4-B745-448B-BEAA-DF8AF5BF7E27}" destId="{745CEB06-2CAA-48C9-9680-C700F521F17A}" srcOrd="0" destOrd="0" presId="urn:microsoft.com/office/officeart/2005/8/layout/hierarchy2"/>
    <dgm:cxn modelId="{EC13908D-571E-4045-81A0-2FC3320CF411}" type="presParOf" srcId="{3AF73F3B-62AB-4D62-9196-6D79D3FE442F}" destId="{68EA0A62-FA8D-4F4D-89FD-CE0D15BE616F}" srcOrd="3" destOrd="0" presId="urn:microsoft.com/office/officeart/2005/8/layout/hierarchy2"/>
    <dgm:cxn modelId="{9404EC60-E6EF-49DD-ABF0-4C6C4D01A3E1}" type="presParOf" srcId="{68EA0A62-FA8D-4F4D-89FD-CE0D15BE616F}" destId="{F482BD87-AC44-4C05-A816-0F9F39F8FFEC}" srcOrd="0" destOrd="0" presId="urn:microsoft.com/office/officeart/2005/8/layout/hierarchy2"/>
    <dgm:cxn modelId="{E3CE502A-B6D7-472E-9082-927951E98B1E}" type="presParOf" srcId="{68EA0A62-FA8D-4F4D-89FD-CE0D15BE616F}" destId="{B14D7C85-EF09-47D2-8F08-B4BEACC6E12A}" srcOrd="1" destOrd="0" presId="urn:microsoft.com/office/officeart/2005/8/layout/hierarchy2"/>
    <dgm:cxn modelId="{F60CC77E-5259-4F82-BDF7-DC770F789101}" type="presParOf" srcId="{3AF73F3B-62AB-4D62-9196-6D79D3FE442F}" destId="{CD89EA97-E19A-4184-9303-951E0163925E}" srcOrd="4" destOrd="0" presId="urn:microsoft.com/office/officeart/2005/8/layout/hierarchy2"/>
    <dgm:cxn modelId="{CE4DDEC9-096C-4FB3-93D4-7BBC5CA2C29E}" type="presParOf" srcId="{CD89EA97-E19A-4184-9303-951E0163925E}" destId="{DC781132-41C9-4D12-BB33-32DA72801946}" srcOrd="0" destOrd="0" presId="urn:microsoft.com/office/officeart/2005/8/layout/hierarchy2"/>
    <dgm:cxn modelId="{BB946555-1294-4426-8E9F-B306F6615A7C}" type="presParOf" srcId="{3AF73F3B-62AB-4D62-9196-6D79D3FE442F}" destId="{7C537F86-B94D-4470-A681-1886E2952146}" srcOrd="5" destOrd="0" presId="urn:microsoft.com/office/officeart/2005/8/layout/hierarchy2"/>
    <dgm:cxn modelId="{BC4DF2AE-9C7C-41EB-9ACC-902E5DDB7D7A}" type="presParOf" srcId="{7C537F86-B94D-4470-A681-1886E2952146}" destId="{24519732-01A4-4F6D-B794-674CA248A6ED}" srcOrd="0" destOrd="0" presId="urn:microsoft.com/office/officeart/2005/8/layout/hierarchy2"/>
    <dgm:cxn modelId="{513AA6E2-6D2C-42E6-83C5-FF9E776DC15E}" type="presParOf" srcId="{7C537F86-B94D-4470-A681-1886E2952146}" destId="{FAF73ACF-D7B1-4A66-93CC-9682D4F789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BEFFC-AE03-4EDD-A465-9AC55DCA3F3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D42FC5-488D-4C83-8B89-26E24EE06360}">
      <dgm:prSet phldrT="[Texto]" custT="1"/>
      <dgm:spPr/>
      <dgm:t>
        <a:bodyPr/>
        <a:lstStyle/>
        <a:p>
          <a:r>
            <a:rPr lang="pt-BR" sz="3200" b="1" dirty="0"/>
            <a:t>Transições</a:t>
          </a:r>
        </a:p>
      </dgm:t>
    </dgm:pt>
    <dgm:pt modelId="{6FACE866-3D75-4846-9C60-971ED4014EC9}" type="parTrans" cxnId="{6E72F591-C4CB-41C3-8E52-515C3122BE7E}">
      <dgm:prSet/>
      <dgm:spPr/>
      <dgm:t>
        <a:bodyPr/>
        <a:lstStyle/>
        <a:p>
          <a:endParaRPr lang="pt-BR" sz="2400"/>
        </a:p>
      </dgm:t>
    </dgm:pt>
    <dgm:pt modelId="{8EB49692-6391-4159-8B72-A03450325AFA}" type="sibTrans" cxnId="{6E72F591-C4CB-41C3-8E52-515C3122BE7E}">
      <dgm:prSet/>
      <dgm:spPr/>
      <dgm:t>
        <a:bodyPr/>
        <a:lstStyle/>
        <a:p>
          <a:endParaRPr lang="pt-BR" sz="2400"/>
        </a:p>
      </dgm:t>
    </dgm:pt>
    <dgm:pt modelId="{06823FF5-CA8C-441E-B367-BA50378B3117}">
      <dgm:prSet phldrT="[Texto]" custT="1"/>
      <dgm:spPr/>
      <dgm:t>
        <a:bodyPr/>
        <a:lstStyle/>
        <a:p>
          <a:pPr marL="176213" indent="0" algn="l"/>
          <a:r>
            <a:rPr lang="pt-BR" sz="2400" b="1" dirty="0"/>
            <a:t>Demográfica</a:t>
          </a:r>
          <a:br>
            <a:rPr lang="pt-BR" sz="2000" b="1" dirty="0"/>
          </a:br>
          <a:r>
            <a:rPr lang="pt-BR" sz="2000" dirty="0"/>
            <a:t>redução da mortalidade seguida da diminuição nos nascimentos – um fenômeno social que não é exclusivo do Brasil, mas que apresenta-se de maneira diferenciada, devido as desigualdades sociais e diversidades regionais.</a:t>
          </a:r>
        </a:p>
      </dgm:t>
    </dgm:pt>
    <dgm:pt modelId="{3CEE400F-D2D1-4DDC-A09F-539CE681363A}" type="parTrans" cxnId="{D1EA2959-62C4-4F17-9358-7753CF6AAF3C}">
      <dgm:prSet/>
      <dgm:spPr/>
      <dgm:t>
        <a:bodyPr/>
        <a:lstStyle/>
        <a:p>
          <a:endParaRPr lang="pt-BR" sz="2400"/>
        </a:p>
      </dgm:t>
    </dgm:pt>
    <dgm:pt modelId="{55F53B0A-A3EA-4152-B4E3-19A7FB94ABDE}" type="sibTrans" cxnId="{D1EA2959-62C4-4F17-9358-7753CF6AAF3C}">
      <dgm:prSet/>
      <dgm:spPr/>
      <dgm:t>
        <a:bodyPr/>
        <a:lstStyle/>
        <a:p>
          <a:endParaRPr lang="pt-BR" sz="2400"/>
        </a:p>
      </dgm:t>
    </dgm:pt>
    <dgm:pt modelId="{7213D217-3D9A-4F84-9782-E4EC1056A30A}">
      <dgm:prSet custT="1"/>
      <dgm:spPr/>
      <dgm:t>
        <a:bodyPr/>
        <a:lstStyle/>
        <a:p>
          <a:pPr marL="176213" indent="0" algn="l"/>
          <a:r>
            <a:rPr lang="pt-BR" sz="2400" b="1" dirty="0"/>
            <a:t>Urbana </a:t>
          </a:r>
          <a:br>
            <a:rPr lang="pt-BR" sz="2000" b="1" dirty="0"/>
          </a:br>
          <a:r>
            <a:rPr lang="pt-BR" sz="2000" dirty="0"/>
            <a:t>crescimento das populações em áreas urbanas em relação às populações rurais que se verifica em todas as regiões brasileiras e representa um fato que tem sido verificado desde 1940, acentuando-se nas últimas décadas.</a:t>
          </a:r>
        </a:p>
      </dgm:t>
    </dgm:pt>
    <dgm:pt modelId="{737DF990-41E8-4E9F-8D3F-764381FB011C}" type="parTrans" cxnId="{943AC94A-3204-408D-8848-F5E95FD4D6C4}">
      <dgm:prSet/>
      <dgm:spPr/>
      <dgm:t>
        <a:bodyPr/>
        <a:lstStyle/>
        <a:p>
          <a:endParaRPr lang="pt-BR" sz="2400"/>
        </a:p>
      </dgm:t>
    </dgm:pt>
    <dgm:pt modelId="{8A5D992C-BE46-428A-9C43-5C58B5A81EB9}" type="sibTrans" cxnId="{943AC94A-3204-408D-8848-F5E95FD4D6C4}">
      <dgm:prSet/>
      <dgm:spPr/>
      <dgm:t>
        <a:bodyPr/>
        <a:lstStyle/>
        <a:p>
          <a:endParaRPr lang="pt-BR" sz="2400"/>
        </a:p>
      </dgm:t>
    </dgm:pt>
    <dgm:pt modelId="{9026929A-0EFD-4E4A-9E73-55B8584AA296}">
      <dgm:prSet custT="1"/>
      <dgm:spPr/>
      <dgm:t>
        <a:bodyPr/>
        <a:lstStyle/>
        <a:p>
          <a:pPr marL="176213" indent="0" algn="l"/>
          <a:r>
            <a:rPr lang="pt-BR" sz="2400" b="1" dirty="0"/>
            <a:t>Epidemiológica</a:t>
          </a:r>
          <a:br>
            <a:rPr lang="pt-BR" sz="2000" b="1" dirty="0"/>
          </a:br>
          <a:r>
            <a:rPr lang="pt-BR" sz="2000" dirty="0"/>
            <a:t>declínio das mortes causadas por doenças infectocontagiosas e prevalência dos óbitos por doenças cardiovasculares, neoplasias, causas externas e doenças crônico-degenerativas.</a:t>
          </a:r>
        </a:p>
      </dgm:t>
    </dgm:pt>
    <dgm:pt modelId="{31A12366-0FC7-4A7E-9A1A-5FBEC5FF5F28}" type="parTrans" cxnId="{AF9941EE-9537-477F-B247-D013AC984FD5}">
      <dgm:prSet/>
      <dgm:spPr/>
      <dgm:t>
        <a:bodyPr/>
        <a:lstStyle/>
        <a:p>
          <a:endParaRPr lang="pt-BR" sz="2400"/>
        </a:p>
      </dgm:t>
    </dgm:pt>
    <dgm:pt modelId="{EA718714-3B98-41AA-BC67-29E90B6D1CD1}" type="sibTrans" cxnId="{AF9941EE-9537-477F-B247-D013AC984FD5}">
      <dgm:prSet/>
      <dgm:spPr/>
      <dgm:t>
        <a:bodyPr/>
        <a:lstStyle/>
        <a:p>
          <a:endParaRPr lang="pt-BR" sz="2400"/>
        </a:p>
      </dgm:t>
    </dgm:pt>
    <dgm:pt modelId="{6D2A4E8E-A325-4FA7-92A4-5ACDD1EE1CEF}">
      <dgm:prSet custT="1"/>
      <dgm:spPr/>
      <dgm:t>
        <a:bodyPr/>
        <a:lstStyle/>
        <a:p>
          <a:pPr marL="176213" indent="0" algn="l"/>
          <a:r>
            <a:rPr lang="pt-BR" sz="2400" b="1" dirty="0"/>
            <a:t>Outras</a:t>
          </a:r>
        </a:p>
        <a:p>
          <a:pPr marL="176213" indent="0" algn="l"/>
          <a:r>
            <a:rPr lang="pt-BR" sz="2000" dirty="0"/>
            <a:t>Merecem atenção as transições no perfil educacional, no mercado de trabalho, nas relações de gênero e nos arranjos familiares.</a:t>
          </a:r>
        </a:p>
      </dgm:t>
    </dgm:pt>
    <dgm:pt modelId="{542522C4-729D-4AB2-B619-50400F68FC2A}" type="parTrans" cxnId="{C9D53A7E-519E-49B2-A371-DE8F82EAB875}">
      <dgm:prSet/>
      <dgm:spPr/>
      <dgm:t>
        <a:bodyPr/>
        <a:lstStyle/>
        <a:p>
          <a:endParaRPr lang="pt-BR"/>
        </a:p>
      </dgm:t>
    </dgm:pt>
    <dgm:pt modelId="{5B932155-314E-4A7C-AEFF-A265AAAFC200}" type="sibTrans" cxnId="{C9D53A7E-519E-49B2-A371-DE8F82EAB875}">
      <dgm:prSet/>
      <dgm:spPr/>
      <dgm:t>
        <a:bodyPr/>
        <a:lstStyle/>
        <a:p>
          <a:endParaRPr lang="pt-BR"/>
        </a:p>
      </dgm:t>
    </dgm:pt>
    <dgm:pt modelId="{241F0B9C-D4A9-49E9-9196-3196A5BF7B64}" type="pres">
      <dgm:prSet presAssocID="{8AEBEFFC-AE03-4EDD-A465-9AC55DCA3F3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F6B4A5-68E3-4351-B3E0-C2824BC3C085}" type="pres">
      <dgm:prSet presAssocID="{06D42FC5-488D-4C83-8B89-26E24EE06360}" presName="vertOne" presStyleCnt="0"/>
      <dgm:spPr/>
    </dgm:pt>
    <dgm:pt modelId="{791ECED3-D623-41B3-AABD-FC7563DD9DB9}" type="pres">
      <dgm:prSet presAssocID="{06D42FC5-488D-4C83-8B89-26E24EE06360}" presName="txOne" presStyleLbl="node0" presStyleIdx="0" presStyleCnt="1" custScaleY="15034">
        <dgm:presLayoutVars>
          <dgm:chPref val="3"/>
        </dgm:presLayoutVars>
      </dgm:prSet>
      <dgm:spPr/>
    </dgm:pt>
    <dgm:pt modelId="{C4ED624A-68A5-4EE5-BB4D-5B3C94AB4562}" type="pres">
      <dgm:prSet presAssocID="{06D42FC5-488D-4C83-8B89-26E24EE06360}" presName="parTransOne" presStyleCnt="0"/>
      <dgm:spPr/>
    </dgm:pt>
    <dgm:pt modelId="{4403B52D-7037-41D9-86A4-302174B35423}" type="pres">
      <dgm:prSet presAssocID="{06D42FC5-488D-4C83-8B89-26E24EE06360}" presName="horzOne" presStyleCnt="0"/>
      <dgm:spPr/>
    </dgm:pt>
    <dgm:pt modelId="{71746F81-3F03-41EB-BB7D-B536EE65872E}" type="pres">
      <dgm:prSet presAssocID="{06823FF5-CA8C-441E-B367-BA50378B3117}" presName="vertTwo" presStyleCnt="0"/>
      <dgm:spPr/>
    </dgm:pt>
    <dgm:pt modelId="{F0B7A2A6-0C9A-4C76-8499-348C1C7CBD32}" type="pres">
      <dgm:prSet presAssocID="{06823FF5-CA8C-441E-B367-BA50378B3117}" presName="txTwo" presStyleLbl="node2" presStyleIdx="0" presStyleCnt="4" custScaleY="107382">
        <dgm:presLayoutVars>
          <dgm:chPref val="3"/>
        </dgm:presLayoutVars>
      </dgm:prSet>
      <dgm:spPr/>
    </dgm:pt>
    <dgm:pt modelId="{7A9D4FE7-6E46-4C43-AE8A-64349C7A6D16}" type="pres">
      <dgm:prSet presAssocID="{06823FF5-CA8C-441E-B367-BA50378B3117}" presName="horzTwo" presStyleCnt="0"/>
      <dgm:spPr/>
    </dgm:pt>
    <dgm:pt modelId="{39A7E1BF-2392-4119-996C-6ED443A597B7}" type="pres">
      <dgm:prSet presAssocID="{55F53B0A-A3EA-4152-B4E3-19A7FB94ABDE}" presName="sibSpaceTwo" presStyleCnt="0"/>
      <dgm:spPr/>
    </dgm:pt>
    <dgm:pt modelId="{3DC05013-DFD4-4D02-861D-ADEA33AD934A}" type="pres">
      <dgm:prSet presAssocID="{7213D217-3D9A-4F84-9782-E4EC1056A30A}" presName="vertTwo" presStyleCnt="0"/>
      <dgm:spPr/>
    </dgm:pt>
    <dgm:pt modelId="{6E1159E4-CC44-4782-81C4-E4236A419007}" type="pres">
      <dgm:prSet presAssocID="{7213D217-3D9A-4F84-9782-E4EC1056A30A}" presName="txTwo" presStyleLbl="node2" presStyleIdx="1" presStyleCnt="4">
        <dgm:presLayoutVars>
          <dgm:chPref val="3"/>
        </dgm:presLayoutVars>
      </dgm:prSet>
      <dgm:spPr/>
    </dgm:pt>
    <dgm:pt modelId="{F19E8384-A346-4A4E-9976-A1206E5C349E}" type="pres">
      <dgm:prSet presAssocID="{7213D217-3D9A-4F84-9782-E4EC1056A30A}" presName="horzTwo" presStyleCnt="0"/>
      <dgm:spPr/>
    </dgm:pt>
    <dgm:pt modelId="{728D8424-6034-4CB3-B798-9AC6E4C0160E}" type="pres">
      <dgm:prSet presAssocID="{8A5D992C-BE46-428A-9C43-5C58B5A81EB9}" presName="sibSpaceTwo" presStyleCnt="0"/>
      <dgm:spPr/>
    </dgm:pt>
    <dgm:pt modelId="{4DFE5946-30A5-4870-9868-80CCAFD51B9A}" type="pres">
      <dgm:prSet presAssocID="{9026929A-0EFD-4E4A-9E73-55B8584AA296}" presName="vertTwo" presStyleCnt="0"/>
      <dgm:spPr/>
    </dgm:pt>
    <dgm:pt modelId="{BBD9FF1F-85E1-4126-A7B2-66EF50844C08}" type="pres">
      <dgm:prSet presAssocID="{9026929A-0EFD-4E4A-9E73-55B8584AA296}" presName="txTwo" presStyleLbl="node2" presStyleIdx="2" presStyleCnt="4">
        <dgm:presLayoutVars>
          <dgm:chPref val="3"/>
        </dgm:presLayoutVars>
      </dgm:prSet>
      <dgm:spPr/>
    </dgm:pt>
    <dgm:pt modelId="{44D24705-FFC7-4D10-B642-4169ECAE9A9A}" type="pres">
      <dgm:prSet presAssocID="{9026929A-0EFD-4E4A-9E73-55B8584AA296}" presName="horzTwo" presStyleCnt="0"/>
      <dgm:spPr/>
    </dgm:pt>
    <dgm:pt modelId="{361D289C-F516-4D91-B47D-29AE8313CC0B}" type="pres">
      <dgm:prSet presAssocID="{EA718714-3B98-41AA-BC67-29E90B6D1CD1}" presName="sibSpaceTwo" presStyleCnt="0"/>
      <dgm:spPr/>
    </dgm:pt>
    <dgm:pt modelId="{585844F6-C59C-48D5-9C4E-CF1015EB3149}" type="pres">
      <dgm:prSet presAssocID="{6D2A4E8E-A325-4FA7-92A4-5ACDD1EE1CEF}" presName="vertTwo" presStyleCnt="0"/>
      <dgm:spPr/>
    </dgm:pt>
    <dgm:pt modelId="{7BC97779-F668-4C6D-B871-F7169A21079B}" type="pres">
      <dgm:prSet presAssocID="{6D2A4E8E-A325-4FA7-92A4-5ACDD1EE1CEF}" presName="txTwo" presStyleLbl="node2" presStyleIdx="3" presStyleCnt="4">
        <dgm:presLayoutVars>
          <dgm:chPref val="3"/>
        </dgm:presLayoutVars>
      </dgm:prSet>
      <dgm:spPr/>
    </dgm:pt>
    <dgm:pt modelId="{25011C72-5C53-49E7-A968-BFFBDED4B1E5}" type="pres">
      <dgm:prSet presAssocID="{6D2A4E8E-A325-4FA7-92A4-5ACDD1EE1CEF}" presName="horzTwo" presStyleCnt="0"/>
      <dgm:spPr/>
    </dgm:pt>
  </dgm:ptLst>
  <dgm:cxnLst>
    <dgm:cxn modelId="{16403436-D05B-472C-AFCE-0D5A0B0764BB}" type="presOf" srcId="{06823FF5-CA8C-441E-B367-BA50378B3117}" destId="{F0B7A2A6-0C9A-4C76-8499-348C1C7CBD32}" srcOrd="0" destOrd="0" presId="urn:microsoft.com/office/officeart/2005/8/layout/hierarchy4"/>
    <dgm:cxn modelId="{CC63D441-4AFB-412A-93BC-0DB358CE2EF1}" type="presOf" srcId="{8AEBEFFC-AE03-4EDD-A465-9AC55DCA3F3A}" destId="{241F0B9C-D4A9-49E9-9196-3196A5BF7B64}" srcOrd="0" destOrd="0" presId="urn:microsoft.com/office/officeart/2005/8/layout/hierarchy4"/>
    <dgm:cxn modelId="{70979F45-4F1B-4BB8-B38B-AFE0406EF8E1}" type="presOf" srcId="{9026929A-0EFD-4E4A-9E73-55B8584AA296}" destId="{BBD9FF1F-85E1-4126-A7B2-66EF50844C08}" srcOrd="0" destOrd="0" presId="urn:microsoft.com/office/officeart/2005/8/layout/hierarchy4"/>
    <dgm:cxn modelId="{943AC94A-3204-408D-8848-F5E95FD4D6C4}" srcId="{06D42FC5-488D-4C83-8B89-26E24EE06360}" destId="{7213D217-3D9A-4F84-9782-E4EC1056A30A}" srcOrd="1" destOrd="0" parTransId="{737DF990-41E8-4E9F-8D3F-764381FB011C}" sibTransId="{8A5D992C-BE46-428A-9C43-5C58B5A81EB9}"/>
    <dgm:cxn modelId="{1DEA694D-795B-4087-8888-7BD2E89EDE77}" type="presOf" srcId="{06D42FC5-488D-4C83-8B89-26E24EE06360}" destId="{791ECED3-D623-41B3-AABD-FC7563DD9DB9}" srcOrd="0" destOrd="0" presId="urn:microsoft.com/office/officeart/2005/8/layout/hierarchy4"/>
    <dgm:cxn modelId="{D1EA2959-62C4-4F17-9358-7753CF6AAF3C}" srcId="{06D42FC5-488D-4C83-8B89-26E24EE06360}" destId="{06823FF5-CA8C-441E-B367-BA50378B3117}" srcOrd="0" destOrd="0" parTransId="{3CEE400F-D2D1-4DDC-A09F-539CE681363A}" sibTransId="{55F53B0A-A3EA-4152-B4E3-19A7FB94ABDE}"/>
    <dgm:cxn modelId="{C9D53A7E-519E-49B2-A371-DE8F82EAB875}" srcId="{06D42FC5-488D-4C83-8B89-26E24EE06360}" destId="{6D2A4E8E-A325-4FA7-92A4-5ACDD1EE1CEF}" srcOrd="3" destOrd="0" parTransId="{542522C4-729D-4AB2-B619-50400F68FC2A}" sibTransId="{5B932155-314E-4A7C-AEFF-A265AAAFC200}"/>
    <dgm:cxn modelId="{6E72F591-C4CB-41C3-8E52-515C3122BE7E}" srcId="{8AEBEFFC-AE03-4EDD-A465-9AC55DCA3F3A}" destId="{06D42FC5-488D-4C83-8B89-26E24EE06360}" srcOrd="0" destOrd="0" parTransId="{6FACE866-3D75-4846-9C60-971ED4014EC9}" sibTransId="{8EB49692-6391-4159-8B72-A03450325AFA}"/>
    <dgm:cxn modelId="{6258BEA0-8A66-4342-ACAF-28E1F9234759}" type="presOf" srcId="{6D2A4E8E-A325-4FA7-92A4-5ACDD1EE1CEF}" destId="{7BC97779-F668-4C6D-B871-F7169A21079B}" srcOrd="0" destOrd="0" presId="urn:microsoft.com/office/officeart/2005/8/layout/hierarchy4"/>
    <dgm:cxn modelId="{9921E2CA-ADF9-42EC-8118-E130F6D4A831}" type="presOf" srcId="{7213D217-3D9A-4F84-9782-E4EC1056A30A}" destId="{6E1159E4-CC44-4782-81C4-E4236A419007}" srcOrd="0" destOrd="0" presId="urn:microsoft.com/office/officeart/2005/8/layout/hierarchy4"/>
    <dgm:cxn modelId="{AF9941EE-9537-477F-B247-D013AC984FD5}" srcId="{06D42FC5-488D-4C83-8B89-26E24EE06360}" destId="{9026929A-0EFD-4E4A-9E73-55B8584AA296}" srcOrd="2" destOrd="0" parTransId="{31A12366-0FC7-4A7E-9A1A-5FBEC5FF5F28}" sibTransId="{EA718714-3B98-41AA-BC67-29E90B6D1CD1}"/>
    <dgm:cxn modelId="{5B6A2EE1-8ACF-42F6-ACE0-1D929BCBE9C8}" type="presParOf" srcId="{241F0B9C-D4A9-49E9-9196-3196A5BF7B64}" destId="{37F6B4A5-68E3-4351-B3E0-C2824BC3C085}" srcOrd="0" destOrd="0" presId="urn:microsoft.com/office/officeart/2005/8/layout/hierarchy4"/>
    <dgm:cxn modelId="{9365BCD1-43D7-4267-BB13-69D8E7B6F3DB}" type="presParOf" srcId="{37F6B4A5-68E3-4351-B3E0-C2824BC3C085}" destId="{791ECED3-D623-41B3-AABD-FC7563DD9DB9}" srcOrd="0" destOrd="0" presId="urn:microsoft.com/office/officeart/2005/8/layout/hierarchy4"/>
    <dgm:cxn modelId="{0C5AABCB-56B0-45E6-B320-0363AC351E26}" type="presParOf" srcId="{37F6B4A5-68E3-4351-B3E0-C2824BC3C085}" destId="{C4ED624A-68A5-4EE5-BB4D-5B3C94AB4562}" srcOrd="1" destOrd="0" presId="urn:microsoft.com/office/officeart/2005/8/layout/hierarchy4"/>
    <dgm:cxn modelId="{788E2120-B331-4F1F-B763-67F2A3A289D3}" type="presParOf" srcId="{37F6B4A5-68E3-4351-B3E0-C2824BC3C085}" destId="{4403B52D-7037-41D9-86A4-302174B35423}" srcOrd="2" destOrd="0" presId="urn:microsoft.com/office/officeart/2005/8/layout/hierarchy4"/>
    <dgm:cxn modelId="{DA4B7DCD-E00A-44D2-8B11-306DF0967BE9}" type="presParOf" srcId="{4403B52D-7037-41D9-86A4-302174B35423}" destId="{71746F81-3F03-41EB-BB7D-B536EE65872E}" srcOrd="0" destOrd="0" presId="urn:microsoft.com/office/officeart/2005/8/layout/hierarchy4"/>
    <dgm:cxn modelId="{DDDF6D9F-926F-494B-8433-82C0D6CC206E}" type="presParOf" srcId="{71746F81-3F03-41EB-BB7D-B536EE65872E}" destId="{F0B7A2A6-0C9A-4C76-8499-348C1C7CBD32}" srcOrd="0" destOrd="0" presId="urn:microsoft.com/office/officeart/2005/8/layout/hierarchy4"/>
    <dgm:cxn modelId="{9BB0BCCA-3F7A-40EB-B616-59053BEB0EB8}" type="presParOf" srcId="{71746F81-3F03-41EB-BB7D-B536EE65872E}" destId="{7A9D4FE7-6E46-4C43-AE8A-64349C7A6D16}" srcOrd="1" destOrd="0" presId="urn:microsoft.com/office/officeart/2005/8/layout/hierarchy4"/>
    <dgm:cxn modelId="{9D8A85D5-9294-4FC7-A801-133C435F39C1}" type="presParOf" srcId="{4403B52D-7037-41D9-86A4-302174B35423}" destId="{39A7E1BF-2392-4119-996C-6ED443A597B7}" srcOrd="1" destOrd="0" presId="urn:microsoft.com/office/officeart/2005/8/layout/hierarchy4"/>
    <dgm:cxn modelId="{56A1AD5B-BEDD-4C9E-ABF7-0149CF2670F0}" type="presParOf" srcId="{4403B52D-7037-41D9-86A4-302174B35423}" destId="{3DC05013-DFD4-4D02-861D-ADEA33AD934A}" srcOrd="2" destOrd="0" presId="urn:microsoft.com/office/officeart/2005/8/layout/hierarchy4"/>
    <dgm:cxn modelId="{15F83A79-BBB8-473A-B6AD-6553E4D8811D}" type="presParOf" srcId="{3DC05013-DFD4-4D02-861D-ADEA33AD934A}" destId="{6E1159E4-CC44-4782-81C4-E4236A419007}" srcOrd="0" destOrd="0" presId="urn:microsoft.com/office/officeart/2005/8/layout/hierarchy4"/>
    <dgm:cxn modelId="{CFF8D649-A863-4619-891C-A6BD79D51B86}" type="presParOf" srcId="{3DC05013-DFD4-4D02-861D-ADEA33AD934A}" destId="{F19E8384-A346-4A4E-9976-A1206E5C349E}" srcOrd="1" destOrd="0" presId="urn:microsoft.com/office/officeart/2005/8/layout/hierarchy4"/>
    <dgm:cxn modelId="{EABED24D-CF2A-4219-B893-41C66D3C8842}" type="presParOf" srcId="{4403B52D-7037-41D9-86A4-302174B35423}" destId="{728D8424-6034-4CB3-B798-9AC6E4C0160E}" srcOrd="3" destOrd="0" presId="urn:microsoft.com/office/officeart/2005/8/layout/hierarchy4"/>
    <dgm:cxn modelId="{BE68F572-67A6-475B-A473-074F135CFDB8}" type="presParOf" srcId="{4403B52D-7037-41D9-86A4-302174B35423}" destId="{4DFE5946-30A5-4870-9868-80CCAFD51B9A}" srcOrd="4" destOrd="0" presId="urn:microsoft.com/office/officeart/2005/8/layout/hierarchy4"/>
    <dgm:cxn modelId="{92C33E75-A197-41DA-8F12-80388E2B5BC6}" type="presParOf" srcId="{4DFE5946-30A5-4870-9868-80CCAFD51B9A}" destId="{BBD9FF1F-85E1-4126-A7B2-66EF50844C08}" srcOrd="0" destOrd="0" presId="urn:microsoft.com/office/officeart/2005/8/layout/hierarchy4"/>
    <dgm:cxn modelId="{CA977F65-9CB6-44A1-BB48-A6E8A6201CB8}" type="presParOf" srcId="{4DFE5946-30A5-4870-9868-80CCAFD51B9A}" destId="{44D24705-FFC7-4D10-B642-4169ECAE9A9A}" srcOrd="1" destOrd="0" presId="urn:microsoft.com/office/officeart/2005/8/layout/hierarchy4"/>
    <dgm:cxn modelId="{8299EE97-12C7-4ADA-B43F-2E2C34A0E7E2}" type="presParOf" srcId="{4403B52D-7037-41D9-86A4-302174B35423}" destId="{361D289C-F516-4D91-B47D-29AE8313CC0B}" srcOrd="5" destOrd="0" presId="urn:microsoft.com/office/officeart/2005/8/layout/hierarchy4"/>
    <dgm:cxn modelId="{0CB38BBD-2A68-443C-87E4-00B53B369458}" type="presParOf" srcId="{4403B52D-7037-41D9-86A4-302174B35423}" destId="{585844F6-C59C-48D5-9C4E-CF1015EB3149}" srcOrd="6" destOrd="0" presId="urn:microsoft.com/office/officeart/2005/8/layout/hierarchy4"/>
    <dgm:cxn modelId="{DEFE43B9-0E43-46DD-985C-408DC091C64F}" type="presParOf" srcId="{585844F6-C59C-48D5-9C4E-CF1015EB3149}" destId="{7BC97779-F668-4C6D-B871-F7169A21079B}" srcOrd="0" destOrd="0" presId="urn:microsoft.com/office/officeart/2005/8/layout/hierarchy4"/>
    <dgm:cxn modelId="{4A74FC18-9942-4E99-B3FA-A3156A131B37}" type="presParOf" srcId="{585844F6-C59C-48D5-9C4E-CF1015EB3149}" destId="{25011C72-5C53-49E7-A968-BFFBDED4B1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0464A-62A6-498D-8FC3-DE962CD5C346}">
      <dsp:nvSpPr>
        <dsp:cNvPr id="0" name=""/>
        <dsp:cNvSpPr/>
      </dsp:nvSpPr>
      <dsp:spPr>
        <a:xfrm>
          <a:off x="0" y="1913868"/>
          <a:ext cx="2920802" cy="2202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kern="1200" dirty="0"/>
            <a:t>A partir dos dados dos últimos censos demográficos do Instituto Brasileiro de Geografia e Estatística (IBGE) e dos dados utilizados nas Projeções populacionais do IBGE - Revisão 2018:</a:t>
          </a:r>
        </a:p>
      </dsp:txBody>
      <dsp:txXfrm>
        <a:off x="64519" y="1978387"/>
        <a:ext cx="2791764" cy="2073816"/>
      </dsp:txXfrm>
    </dsp:sp>
    <dsp:sp modelId="{998D7B51-F275-4AED-AC78-DE6826B5A232}">
      <dsp:nvSpPr>
        <dsp:cNvPr id="0" name=""/>
        <dsp:cNvSpPr/>
      </dsp:nvSpPr>
      <dsp:spPr>
        <a:xfrm rot="18375222">
          <a:off x="2513297" y="2189833"/>
          <a:ext cx="1994452" cy="42585"/>
        </a:xfrm>
        <a:custGeom>
          <a:avLst/>
          <a:gdLst/>
          <a:ahLst/>
          <a:cxnLst/>
          <a:rect l="0" t="0" r="0" b="0"/>
          <a:pathLst>
            <a:path>
              <a:moveTo>
                <a:pt x="0" y="21292"/>
              </a:moveTo>
              <a:lnTo>
                <a:pt x="1994452" y="21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460662" y="2161264"/>
        <a:ext cx="99722" cy="99722"/>
      </dsp:txXfrm>
    </dsp:sp>
    <dsp:sp modelId="{DD788B31-0141-407A-8C61-6CB2CAB2A56C}">
      <dsp:nvSpPr>
        <dsp:cNvPr id="0" name=""/>
        <dsp:cNvSpPr/>
      </dsp:nvSpPr>
      <dsp:spPr>
        <a:xfrm>
          <a:off x="4100244" y="676755"/>
          <a:ext cx="2920802" cy="146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kern="1200" dirty="0"/>
            <a:t>I. Esboçar um panorama atual sobre a população residente no Brasil.</a:t>
          </a:r>
        </a:p>
      </dsp:txBody>
      <dsp:txXfrm>
        <a:off x="4143018" y="719529"/>
        <a:ext cx="2835254" cy="1374853"/>
      </dsp:txXfrm>
    </dsp:sp>
    <dsp:sp modelId="{84D820DA-E007-4FDC-BEAE-99EB4B664207}">
      <dsp:nvSpPr>
        <dsp:cNvPr id="0" name=""/>
        <dsp:cNvSpPr/>
      </dsp:nvSpPr>
      <dsp:spPr>
        <a:xfrm rot="2851356">
          <a:off x="2669002" y="3565954"/>
          <a:ext cx="1550962" cy="42585"/>
        </a:xfrm>
        <a:custGeom>
          <a:avLst/>
          <a:gdLst/>
          <a:ahLst/>
          <a:cxnLst/>
          <a:rect l="0" t="0" r="0" b="0"/>
          <a:pathLst>
            <a:path>
              <a:moveTo>
                <a:pt x="0" y="21292"/>
              </a:moveTo>
              <a:lnTo>
                <a:pt x="1550962" y="21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405710" y="3548473"/>
        <a:ext cx="77548" cy="77548"/>
      </dsp:txXfrm>
    </dsp:sp>
    <dsp:sp modelId="{65948780-86FA-48D5-8964-B3D23228CF3F}">
      <dsp:nvSpPr>
        <dsp:cNvPr id="0" name=""/>
        <dsp:cNvSpPr/>
      </dsp:nvSpPr>
      <dsp:spPr>
        <a:xfrm>
          <a:off x="3968166" y="3428998"/>
          <a:ext cx="2920802" cy="146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kern="1200" dirty="0"/>
            <a:t>II. Identificar os elementos demográficos que permitem compreender o país e suas transições a partir dos seguintes aspectos:</a:t>
          </a:r>
        </a:p>
      </dsp:txBody>
      <dsp:txXfrm>
        <a:off x="4010940" y="3471772"/>
        <a:ext cx="2835254" cy="1374853"/>
      </dsp:txXfrm>
    </dsp:sp>
    <dsp:sp modelId="{AB1DF3BA-91FA-4C9D-9A5D-B6EFA80852C9}">
      <dsp:nvSpPr>
        <dsp:cNvPr id="0" name=""/>
        <dsp:cNvSpPr/>
      </dsp:nvSpPr>
      <dsp:spPr>
        <a:xfrm rot="18068598">
          <a:off x="6281966" y="3061897"/>
          <a:ext cx="2514402" cy="42585"/>
        </a:xfrm>
        <a:custGeom>
          <a:avLst/>
          <a:gdLst/>
          <a:ahLst/>
          <a:cxnLst/>
          <a:rect l="0" t="0" r="0" b="0"/>
          <a:pathLst>
            <a:path>
              <a:moveTo>
                <a:pt x="0" y="21292"/>
              </a:moveTo>
              <a:lnTo>
                <a:pt x="2514402" y="212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7476308" y="3020329"/>
        <a:ext cx="125720" cy="125720"/>
      </dsp:txXfrm>
    </dsp:sp>
    <dsp:sp modelId="{42771C9B-D610-4F15-86E8-174CF3195EDC}">
      <dsp:nvSpPr>
        <dsp:cNvPr id="0" name=""/>
        <dsp:cNvSpPr/>
      </dsp:nvSpPr>
      <dsp:spPr>
        <a:xfrm>
          <a:off x="8189367" y="1276980"/>
          <a:ext cx="2920802" cy="146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kern="1200" dirty="0"/>
            <a:t>o estado da população (estrutura, dimensão e distribuição espacial)</a:t>
          </a:r>
        </a:p>
      </dsp:txBody>
      <dsp:txXfrm>
        <a:off x="8232141" y="1319754"/>
        <a:ext cx="2835254" cy="1374853"/>
      </dsp:txXfrm>
    </dsp:sp>
    <dsp:sp modelId="{4C6592B4-B745-448B-BEAA-DF8AF5BF7E27}">
      <dsp:nvSpPr>
        <dsp:cNvPr id="0" name=""/>
        <dsp:cNvSpPr/>
      </dsp:nvSpPr>
      <dsp:spPr>
        <a:xfrm rot="20221480">
          <a:off x="6833552" y="3865227"/>
          <a:ext cx="1397153" cy="42585"/>
        </a:xfrm>
        <a:custGeom>
          <a:avLst/>
          <a:gdLst/>
          <a:ahLst/>
          <a:cxnLst/>
          <a:rect l="0" t="0" r="0" b="0"/>
          <a:pathLst>
            <a:path>
              <a:moveTo>
                <a:pt x="0" y="21292"/>
              </a:moveTo>
              <a:lnTo>
                <a:pt x="1397153" y="212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7497200" y="3851591"/>
        <a:ext cx="69857" cy="69857"/>
      </dsp:txXfrm>
    </dsp:sp>
    <dsp:sp modelId="{F482BD87-AC44-4C05-A816-0F9F39F8FFEC}">
      <dsp:nvSpPr>
        <dsp:cNvPr id="0" name=""/>
        <dsp:cNvSpPr/>
      </dsp:nvSpPr>
      <dsp:spPr>
        <a:xfrm>
          <a:off x="8175289" y="2883640"/>
          <a:ext cx="2920802" cy="146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kern="1200" dirty="0"/>
            <a:t>as variáveis demográficas (natalidade, mortalidade, migrações)</a:t>
          </a:r>
        </a:p>
      </dsp:txBody>
      <dsp:txXfrm>
        <a:off x="8218063" y="2926414"/>
        <a:ext cx="2835254" cy="1374853"/>
      </dsp:txXfrm>
    </dsp:sp>
    <dsp:sp modelId="{CD89EA97-E19A-4184-9303-951E0163925E}">
      <dsp:nvSpPr>
        <dsp:cNvPr id="0" name=""/>
        <dsp:cNvSpPr/>
      </dsp:nvSpPr>
      <dsp:spPr>
        <a:xfrm rot="2415016">
          <a:off x="6687262" y="4688345"/>
          <a:ext cx="1703811" cy="42585"/>
        </a:xfrm>
        <a:custGeom>
          <a:avLst/>
          <a:gdLst/>
          <a:ahLst/>
          <a:cxnLst/>
          <a:rect l="0" t="0" r="0" b="0"/>
          <a:pathLst>
            <a:path>
              <a:moveTo>
                <a:pt x="0" y="21292"/>
              </a:moveTo>
              <a:lnTo>
                <a:pt x="1703811" y="212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7496572" y="4667043"/>
        <a:ext cx="85190" cy="85190"/>
      </dsp:txXfrm>
    </dsp:sp>
    <dsp:sp modelId="{24519732-01A4-4F6D-B794-674CA248A6ED}">
      <dsp:nvSpPr>
        <dsp:cNvPr id="0" name=""/>
        <dsp:cNvSpPr/>
      </dsp:nvSpPr>
      <dsp:spPr>
        <a:xfrm>
          <a:off x="8189367" y="4529877"/>
          <a:ext cx="2920802" cy="146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kern="1200" dirty="0"/>
            <a:t>a dinâmica demográfica</a:t>
          </a:r>
        </a:p>
      </dsp:txBody>
      <dsp:txXfrm>
        <a:off x="8232141" y="4572651"/>
        <a:ext cx="2835254" cy="1374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ECED3-D623-41B3-AABD-FC7563DD9DB9}">
      <dsp:nvSpPr>
        <dsp:cNvPr id="0" name=""/>
        <dsp:cNvSpPr/>
      </dsp:nvSpPr>
      <dsp:spPr>
        <a:xfrm>
          <a:off x="1817" y="3060"/>
          <a:ext cx="11238871" cy="706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Transições</a:t>
          </a:r>
        </a:p>
      </dsp:txBody>
      <dsp:txXfrm>
        <a:off x="22518" y="23761"/>
        <a:ext cx="11197469" cy="665372"/>
      </dsp:txXfrm>
    </dsp:sp>
    <dsp:sp modelId="{F0B7A2A6-0C9A-4C76-8499-348C1C7CBD32}">
      <dsp:nvSpPr>
        <dsp:cNvPr id="0" name=""/>
        <dsp:cNvSpPr/>
      </dsp:nvSpPr>
      <dsp:spPr>
        <a:xfrm>
          <a:off x="12787" y="1184479"/>
          <a:ext cx="2638036" cy="504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Demográfica</a:t>
          </a:r>
          <a:br>
            <a:rPr lang="pt-BR" sz="2000" b="1" kern="1200" dirty="0"/>
          </a:br>
          <a:r>
            <a:rPr lang="pt-BR" sz="2000" kern="1200" dirty="0"/>
            <a:t>redução da mortalidade seguida da diminuição nos nascimentos – um fenômeno social que não é exclusivo do Brasil, mas que apresenta-se de maneira diferenciada, devido as desigualdades sociais e diversidades regionais.</a:t>
          </a:r>
        </a:p>
      </dsp:txBody>
      <dsp:txXfrm>
        <a:off x="90052" y="1261744"/>
        <a:ext cx="2483506" cy="4893686"/>
      </dsp:txXfrm>
    </dsp:sp>
    <dsp:sp modelId="{6E1159E4-CC44-4782-81C4-E4236A419007}">
      <dsp:nvSpPr>
        <dsp:cNvPr id="0" name=""/>
        <dsp:cNvSpPr/>
      </dsp:nvSpPr>
      <dsp:spPr>
        <a:xfrm>
          <a:off x="2872418" y="1184479"/>
          <a:ext cx="2638036" cy="4701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Urbana </a:t>
          </a:r>
          <a:br>
            <a:rPr lang="pt-BR" sz="2000" b="1" kern="1200" dirty="0"/>
          </a:br>
          <a:r>
            <a:rPr lang="pt-BR" sz="2000" kern="1200" dirty="0"/>
            <a:t>crescimento das populações em áreas urbanas em relação às populações rurais que se verifica em todas as regiões brasileiras e representa um fato que tem sido verificado desde 1940, acentuando-se nas últimas décadas.</a:t>
          </a:r>
        </a:p>
      </dsp:txBody>
      <dsp:txXfrm>
        <a:off x="2949683" y="1261744"/>
        <a:ext cx="2483506" cy="4546645"/>
      </dsp:txXfrm>
    </dsp:sp>
    <dsp:sp modelId="{BBD9FF1F-85E1-4126-A7B2-66EF50844C08}">
      <dsp:nvSpPr>
        <dsp:cNvPr id="0" name=""/>
        <dsp:cNvSpPr/>
      </dsp:nvSpPr>
      <dsp:spPr>
        <a:xfrm>
          <a:off x="5732050" y="1184479"/>
          <a:ext cx="2638036" cy="4701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Epidemiológica</a:t>
          </a:r>
          <a:br>
            <a:rPr lang="pt-BR" sz="2000" b="1" kern="1200" dirty="0"/>
          </a:br>
          <a:r>
            <a:rPr lang="pt-BR" sz="2000" kern="1200" dirty="0"/>
            <a:t>declínio das mortes causadas por doenças infectocontagiosas e prevalência dos óbitos por doenças cardiovasculares, neoplasias, causas externas e doenças crônico-degenerativas.</a:t>
          </a:r>
        </a:p>
      </dsp:txBody>
      <dsp:txXfrm>
        <a:off x="5809315" y="1261744"/>
        <a:ext cx="2483506" cy="4546645"/>
      </dsp:txXfrm>
    </dsp:sp>
    <dsp:sp modelId="{7BC97779-F668-4C6D-B871-F7169A21079B}">
      <dsp:nvSpPr>
        <dsp:cNvPr id="0" name=""/>
        <dsp:cNvSpPr/>
      </dsp:nvSpPr>
      <dsp:spPr>
        <a:xfrm>
          <a:off x="8591682" y="1184479"/>
          <a:ext cx="2638036" cy="4701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62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Outras</a:t>
          </a:r>
        </a:p>
        <a:p>
          <a:pPr marL="1762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Merecem atenção as transições no perfil educacional, no mercado de trabalho, nas relações de gênero e nos arranjos familiares.</a:t>
          </a:r>
        </a:p>
      </dsp:txBody>
      <dsp:txXfrm>
        <a:off x="8668947" y="1261744"/>
        <a:ext cx="2483506" cy="454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0.74502</cdr:x>
      <cdr:y>0</cdr:y>
    </cdr:from>
    <cdr:to>
      <cdr:x>0.74502</cdr:x>
      <cdr:y>0.14197</cdr:y>
    </cdr:to>
    <cdr:cxnSp macro="">
      <cdr:nvCxnSpPr>
        <cdr:cNvPr id="5" name="Conector de Seta Reta 4">
          <a:extLst xmlns:a="http://schemas.openxmlformats.org/drawingml/2006/main">
            <a:ext uri="{FF2B5EF4-FFF2-40B4-BE49-F238E27FC236}">
              <a16:creationId xmlns:a16="http://schemas.microsoft.com/office/drawing/2014/main" id="{EAA2E251-B536-4D93-8EE7-92E31ECC8678}"/>
            </a:ext>
          </a:extLst>
        </cdr:cNvPr>
        <cdr:cNvCxnSpPr/>
      </cdr:nvCxnSpPr>
      <cdr:spPr>
        <a:xfrm xmlns:a="http://schemas.openxmlformats.org/drawingml/2006/main">
          <a:off x="5426429" y="0"/>
          <a:ext cx="0" cy="712269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D5773EB-DF65-4396-A9EB-385EA316A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35E69B-DB9B-43F6-923D-684B0D289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5ACFC-59AA-4C18-AAFE-943D4A44D50E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5A42CF-729F-44C3-A5EB-F27D0E5E54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9BB2EB-55D7-4CAE-9AC0-5A7A730C1A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8EC5D-21C6-4ABD-83DA-A44C59237A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08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5384C-B40A-4E38-BE13-390AAC3FD61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B19F-A198-4385-B5F8-65D3D3B6D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474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4B19F-A198-4385-B5F8-65D3D3B6D6D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4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71028F1-1FDA-4D84-8552-FDACE967749D}" type="datetime1">
              <a:rPr lang="pt-BR" smtClean="0"/>
              <a:t>12/11/2019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18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355-F77D-481D-8CA7-FE88D66CA61B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8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6245-6547-4CFB-8501-3D5456277B38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2038-BC89-4FCC-96AC-7CA318E14E3C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32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DFF7-406A-A0E0-6F1502F1AC3C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98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6C8F-22F1-4FC9-91EA-AB633E79357C}" type="datetime1">
              <a:rPr lang="pt-BR" smtClean="0"/>
              <a:t>12/11/2019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038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4BC0-CD1F-4859-A385-251A6007D4CD}" type="datetime1">
              <a:rPr lang="pt-BR" smtClean="0"/>
              <a:t>12/11/2019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0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A312-C770-44FF-93D4-FFE1705543FB}" type="datetime1">
              <a:rPr lang="pt-BR" smtClean="0"/>
              <a:t>12/11/2019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E0F7-5A43-4258-AE3C-4B32065F4814}" type="datetime1">
              <a:rPr lang="pt-BR" smtClean="0"/>
              <a:t>12/11/2019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44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79A-E422-42F7-BD4C-0FFB82035C77}" type="datetime1">
              <a:rPr lang="pt-BR" smtClean="0"/>
              <a:t>12/11/2019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78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AFA0020-DDB3-417F-8134-1931E57EDE0D}" type="datetime1">
              <a:rPr lang="pt-BR" smtClean="0"/>
              <a:t>12/11/2019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6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24A84EC-3F51-498A-AF9C-0040B557852D}" type="datetime1">
              <a:rPr lang="pt-BR" smtClean="0"/>
              <a:t>12/11/2019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94585AE-02FA-47F5-A19E-11A9274A1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Dagnino_Populacao20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it.ly/Dagnino_Populacao20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9ED04-BC03-40E9-865C-3298D67F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015" y="2050865"/>
            <a:ext cx="6298065" cy="2569357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>
                <a:solidFill>
                  <a:schemeClr val="bg1"/>
                </a:solidFill>
              </a:rPr>
              <a:t>População: </a:t>
            </a:r>
            <a:br>
              <a:rPr lang="pt-BR" sz="4400" dirty="0">
                <a:solidFill>
                  <a:schemeClr val="bg1"/>
                </a:solidFill>
              </a:rPr>
            </a:br>
            <a:r>
              <a:rPr lang="pt-BR" sz="4400" dirty="0">
                <a:solidFill>
                  <a:schemeClr val="bg1"/>
                </a:solidFill>
              </a:rPr>
              <a:t>Elementos demográficos para compreender o Brasil e suas transições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DE864-B4E3-443C-86A7-32B330E18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3015" y="4775842"/>
            <a:ext cx="4767942" cy="1805424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>
                <a:solidFill>
                  <a:schemeClr val="tx1">
                    <a:lumMod val="95000"/>
                  </a:schemeClr>
                </a:solidFill>
              </a:rPr>
              <a:t>Ricardo de Sampaio Dagnino</a:t>
            </a:r>
          </a:p>
          <a:p>
            <a:pPr algn="l"/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Geógrafo e Doutor em Demografia – Universidade Estadual de Campinas (UNICAMP). </a:t>
            </a:r>
          </a:p>
          <a:p>
            <a:pPr algn="l"/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Professor do Departamento Interdisciplinar, Campus Litoral Norte, Universidade Federal do Rio Grande do Sul (UFRGS).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C9FBF4-973D-4D7E-A766-1F87381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3"/>
            <a:ext cx="2926080" cy="981588"/>
          </a:xfrm>
        </p:spPr>
        <p:txBody>
          <a:bodyPr/>
          <a:lstStyle/>
          <a:p>
            <a:fld id="{E94585AE-02FA-47F5-A19E-11A9274A140F}" type="slidenum">
              <a:rPr lang="pt-BR" sz="4800" smtClean="0"/>
              <a:t>1</a:t>
            </a:fld>
            <a:endParaRPr lang="pt-BR" sz="4800" dirty="0"/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A69D3205-F113-4D55-AC9B-19643C307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/>
          <a:stretch/>
        </p:blipFill>
        <p:spPr>
          <a:xfrm>
            <a:off x="66099" y="0"/>
            <a:ext cx="4628014" cy="686441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9BEEE07-1E6D-43F8-BC1B-77BCFE4E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22" y="122767"/>
            <a:ext cx="2857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A19D8499-0DE0-4EAE-8F52-E44A88232894}"/>
              </a:ext>
            </a:extLst>
          </p:cNvPr>
          <p:cNvSpPr txBox="1">
            <a:spLocks/>
          </p:cNvSpPr>
          <p:nvPr/>
        </p:nvSpPr>
        <p:spPr>
          <a:xfrm>
            <a:off x="4728428" y="125785"/>
            <a:ext cx="4495607" cy="866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600" b="1" dirty="0">
                <a:solidFill>
                  <a:schemeClr val="tx2"/>
                </a:solidFill>
              </a:rPr>
              <a:t>XII Seminário Brasil em números</a:t>
            </a:r>
            <a:br>
              <a:rPr lang="pt-BR" sz="1600" b="1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15 de outubro de 2019</a:t>
            </a:r>
            <a:br>
              <a:rPr lang="pt-BR" sz="1600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Faculdade de Ciências Econômicas</a:t>
            </a:r>
            <a:br>
              <a:rPr lang="pt-BR" sz="1600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Universidade Federal do Rio Grande do Sul – UFRGS</a:t>
            </a:r>
          </a:p>
        </p:txBody>
      </p:sp>
    </p:spTree>
    <p:extLst>
      <p:ext uri="{BB962C8B-B14F-4D97-AF65-F5344CB8AC3E}">
        <p14:creationId xmlns:p14="http://schemas.microsoft.com/office/powerpoint/2010/main" val="216371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96" y="83188"/>
            <a:ext cx="10772775" cy="1658198"/>
          </a:xfrm>
        </p:spPr>
        <p:txBody>
          <a:bodyPr/>
          <a:lstStyle/>
          <a:p>
            <a:r>
              <a:rPr lang="pt-BR" dirty="0"/>
              <a:t>Distribuição espacial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98" y="2842724"/>
            <a:ext cx="2212141" cy="316641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sz="2000" dirty="0"/>
              <a:t>Nas regiões Sul, Sudeste e Centro-Oeste o Grau de urbanização é superior a 80%, mas no Norte e Nordeste cerca de 1/4 da população reside em áreas rurais.</a:t>
            </a:r>
          </a:p>
          <a:p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04D1964C-38FE-4DDF-A7D3-6D853A6E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10</a:t>
            </a:fld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DEA4FC3-4AFD-4B78-903A-F0C2DBEC6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382114"/>
              </p:ext>
            </p:extLst>
          </p:nvPr>
        </p:nvGraphicFramePr>
        <p:xfrm>
          <a:off x="2306056" y="3242827"/>
          <a:ext cx="5098632" cy="252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8BD8134-4770-4D42-805D-A424D4A54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212284"/>
              </p:ext>
            </p:extLst>
          </p:nvPr>
        </p:nvGraphicFramePr>
        <p:xfrm>
          <a:off x="7460834" y="3218832"/>
          <a:ext cx="1364666" cy="254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848159F-FB96-4B94-AC50-1A7058D4CEAD}"/>
              </a:ext>
            </a:extLst>
          </p:cNvPr>
          <p:cNvSpPr txBox="1"/>
          <p:nvPr/>
        </p:nvSpPr>
        <p:spPr>
          <a:xfrm>
            <a:off x="7522491" y="3021292"/>
            <a:ext cx="71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Rural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9C152B-A080-4810-A1B4-8BEFEE032AFF}"/>
              </a:ext>
            </a:extLst>
          </p:cNvPr>
          <p:cNvSpPr txBox="1"/>
          <p:nvPr/>
        </p:nvSpPr>
        <p:spPr>
          <a:xfrm>
            <a:off x="3655596" y="3036503"/>
            <a:ext cx="101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Urbana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C73DB6-61BC-4DB3-B4BF-4935C266B4E2}"/>
              </a:ext>
            </a:extLst>
          </p:cNvPr>
          <p:cNvSpPr txBox="1"/>
          <p:nvPr/>
        </p:nvSpPr>
        <p:spPr>
          <a:xfrm>
            <a:off x="3685176" y="2232365"/>
            <a:ext cx="481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Brasil: Situação da população, segundo as grandes regiões (em percentual) - 2010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F73170-CB91-47DB-8C17-80B8270143B7}"/>
              </a:ext>
            </a:extLst>
          </p:cNvPr>
          <p:cNvSpPr txBox="1"/>
          <p:nvPr/>
        </p:nvSpPr>
        <p:spPr>
          <a:xfrm>
            <a:off x="7206156" y="5437553"/>
            <a:ext cx="316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8E6187-3ED6-4DCC-8029-813912C0334F}"/>
              </a:ext>
            </a:extLst>
          </p:cNvPr>
          <p:cNvSpPr txBox="1"/>
          <p:nvPr/>
        </p:nvSpPr>
        <p:spPr>
          <a:xfrm>
            <a:off x="8635158" y="5421509"/>
            <a:ext cx="38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379EAFB6-7620-43FF-A8EB-2AB54DAA072F}"/>
              </a:ext>
            </a:extLst>
          </p:cNvPr>
          <p:cNvSpPr txBox="1">
            <a:spLocks/>
          </p:cNvSpPr>
          <p:nvPr/>
        </p:nvSpPr>
        <p:spPr>
          <a:xfrm>
            <a:off x="9243592" y="2732919"/>
            <a:ext cx="2804609" cy="268859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Em todas as regiões, uma parcela significativa da população existe e resiste vivendo em </a:t>
            </a:r>
            <a:r>
              <a:rPr lang="pt-BR" sz="2000" b="1" dirty="0"/>
              <a:t>ambientes não-urbanos</a:t>
            </a:r>
            <a:r>
              <a:rPr lang="pt-BR" sz="2000" dirty="0"/>
              <a:t>; áreas rurais  não necessariamente agrícolas tais como as florestas, matas, campos e também nas áreas protegidas, como as unidades de conservação e as terras indígenas (DAGNINO, 2014).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9C173A-6989-40D1-9130-D07B6D036286}"/>
              </a:ext>
            </a:extLst>
          </p:cNvPr>
          <p:cNvSpPr txBox="1"/>
          <p:nvPr/>
        </p:nvSpPr>
        <p:spPr>
          <a:xfrm>
            <a:off x="3898473" y="5940836"/>
            <a:ext cx="460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Fonte: IBGE – Censo 2010 - DAGNINO (2019). Elaborado pelo autor.</a:t>
            </a:r>
          </a:p>
        </p:txBody>
      </p:sp>
    </p:spTree>
    <p:extLst>
      <p:ext uri="{BB962C8B-B14F-4D97-AF65-F5344CB8AC3E}">
        <p14:creationId xmlns:p14="http://schemas.microsoft.com/office/powerpoint/2010/main" val="38142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B58B-3141-47B1-8CB1-A77A07D7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8353"/>
          </a:xfrm>
        </p:spPr>
        <p:txBody>
          <a:bodyPr>
            <a:normAutofit fontScale="90000"/>
          </a:bodyPr>
          <a:lstStyle/>
          <a:p>
            <a:r>
              <a:rPr lang="pt-BR" dirty="0"/>
              <a:t>Região Norte: </a:t>
            </a:r>
            <a:br>
              <a:rPr lang="pt-BR" dirty="0"/>
            </a:br>
            <a:r>
              <a:rPr lang="pt-BR" dirty="0"/>
              <a:t>Amazônia e a floresta urbanizada 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DE8195-7931-4596-9DF4-43754986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4269FE-631F-4B9A-ABFE-E6C1EEE36A77}"/>
              </a:ext>
            </a:extLst>
          </p:cNvPr>
          <p:cNvSpPr txBox="1">
            <a:spLocks/>
          </p:cNvSpPr>
          <p:nvPr/>
        </p:nvSpPr>
        <p:spPr>
          <a:xfrm>
            <a:off x="285484" y="1914323"/>
            <a:ext cx="11621031" cy="392376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A região Norte (onde se situa a maior parte da Amazônia Legal), ocupa cerca de 4 milhões de quilômetros quadrados, equivalente a 45% do território nacional.</a:t>
            </a:r>
          </a:p>
          <a:p>
            <a:pPr marL="0" indent="0">
              <a:buNone/>
            </a:pPr>
            <a:r>
              <a:rPr lang="pt-BR" sz="2400" dirty="0"/>
              <a:t>Em 2010, nesses 45% de área vivia apenas 8% da população brasileira (16 milhões de habitantes) – o que resulta na mais baixa densidade demográfica do país, apenas 4 habitantes por km².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365125" indent="0">
              <a:buNone/>
            </a:pPr>
            <a:endParaRPr lang="pt-BR" sz="2400" dirty="0"/>
          </a:p>
          <a:p>
            <a:pPr marL="365125" indent="0">
              <a:buNone/>
            </a:pPr>
            <a:r>
              <a:rPr lang="pt-BR" sz="2400" dirty="0"/>
              <a:t>Mas, ao contrário do que já foi dito, a Amazônia não é um “</a:t>
            </a:r>
            <a:r>
              <a:rPr lang="pt-BR" sz="2400" b="1" dirty="0"/>
              <a:t>vazio demográfico</a:t>
            </a:r>
            <a:r>
              <a:rPr lang="pt-BR" sz="2400" dirty="0"/>
              <a:t>”. </a:t>
            </a:r>
          </a:p>
          <a:p>
            <a:pPr marL="365125" indent="0">
              <a:buNone/>
            </a:pPr>
            <a:r>
              <a:rPr lang="pt-BR" sz="2400" dirty="0"/>
              <a:t>De um lado, existem realmente populações isoladas e áreas de ocupação esparsa e rarefeita nas imensas áreas rurais, porém esta região abriga cidades e vilas com população altamente concentrada (HOGAN et al, 2010; DAGNINO, 2014).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26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C6DC529F-BBC9-4892-84C3-03151E0C3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r="52150"/>
          <a:stretch/>
        </p:blipFill>
        <p:spPr>
          <a:xfrm>
            <a:off x="252397" y="946485"/>
            <a:ext cx="4913162" cy="6174006"/>
          </a:xfrm>
          <a:prstGeom prst="rect">
            <a:avLst/>
          </a:prstGeom>
        </p:spPr>
      </p:pic>
      <p:pic>
        <p:nvPicPr>
          <p:cNvPr id="21" name="Imagem 20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636C5BED-0059-4ADF-BF81-93ED7951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11461" r="3186" b="3510"/>
          <a:stretch/>
        </p:blipFill>
        <p:spPr>
          <a:xfrm>
            <a:off x="6705598" y="698983"/>
            <a:ext cx="4913162" cy="61740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FB58B-3141-47B1-8CB1-A77A07D7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1" y="38956"/>
            <a:ext cx="11115802" cy="987739"/>
          </a:xfrm>
        </p:spPr>
        <p:txBody>
          <a:bodyPr>
            <a:normAutofit/>
          </a:bodyPr>
          <a:lstStyle/>
          <a:p>
            <a:r>
              <a:rPr lang="pt-BR" sz="4800" dirty="0"/>
              <a:t>Diversidades regionais e a questão amazônica</a:t>
            </a:r>
          </a:p>
        </p:txBody>
      </p:sp>
      <p:sp>
        <p:nvSpPr>
          <p:cNvPr id="39" name="Espaço Reservado para Número de Slide 38">
            <a:extLst>
              <a:ext uri="{FF2B5EF4-FFF2-40B4-BE49-F238E27FC236}">
                <a16:creationId xmlns:a16="http://schemas.microsoft.com/office/drawing/2014/main" id="{6973E341-F9B0-4F2C-B7DD-D174341D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12</a:t>
            </a:fld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0F2ED6-3364-49B5-9436-AA08955B3335}"/>
              </a:ext>
            </a:extLst>
          </p:cNvPr>
          <p:cNvSpPr txBox="1"/>
          <p:nvPr/>
        </p:nvSpPr>
        <p:spPr>
          <a:xfrm>
            <a:off x="2968862" y="6449712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imigração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FA897071-3610-40E7-A197-E73231B7032C}"/>
              </a:ext>
            </a:extLst>
          </p:cNvPr>
          <p:cNvCxnSpPr>
            <a:cxnSpLocks/>
          </p:cNvCxnSpPr>
          <p:nvPr/>
        </p:nvCxnSpPr>
        <p:spPr>
          <a:xfrm flipH="1">
            <a:off x="2005263" y="6634378"/>
            <a:ext cx="854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D4016BB-99D8-4871-86A8-2C21581669B8}"/>
              </a:ext>
            </a:extLst>
          </p:cNvPr>
          <p:cNvSpPr txBox="1"/>
          <p:nvPr/>
        </p:nvSpPr>
        <p:spPr>
          <a:xfrm>
            <a:off x="8452376" y="6449712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+ homens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6B72E928-4EDB-44BD-A047-94C6AE6F9AAD}"/>
              </a:ext>
            </a:extLst>
          </p:cNvPr>
          <p:cNvCxnSpPr>
            <a:cxnSpLocks/>
          </p:cNvCxnSpPr>
          <p:nvPr/>
        </p:nvCxnSpPr>
        <p:spPr>
          <a:xfrm>
            <a:off x="5598695" y="6634378"/>
            <a:ext cx="131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7AB1CEB-53D9-4A0B-8C0D-583E16F1AA8D}"/>
              </a:ext>
            </a:extLst>
          </p:cNvPr>
          <p:cNvSpPr txBox="1"/>
          <p:nvPr/>
        </p:nvSpPr>
        <p:spPr>
          <a:xfrm>
            <a:off x="8364765" y="6115999"/>
            <a:ext cx="14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 + mulheres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E0CCBED-C155-438A-A8B4-0EBDA5A3BA32}"/>
              </a:ext>
            </a:extLst>
          </p:cNvPr>
          <p:cNvSpPr txBox="1"/>
          <p:nvPr/>
        </p:nvSpPr>
        <p:spPr>
          <a:xfrm>
            <a:off x="4653282" y="6436661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fronteira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935FCC-9932-4BF5-BAEA-DC1CA091FA96}"/>
              </a:ext>
            </a:extLst>
          </p:cNvPr>
          <p:cNvSpPr txBox="1"/>
          <p:nvPr/>
        </p:nvSpPr>
        <p:spPr>
          <a:xfrm>
            <a:off x="9878882" y="6144627"/>
            <a:ext cx="221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Fonte: IBGE – Censo 2010 - DAGNINO (2019). Elaborado pelo autor.</a:t>
            </a:r>
          </a:p>
        </p:txBody>
      </p:sp>
    </p:spTree>
    <p:extLst>
      <p:ext uri="{BB962C8B-B14F-4D97-AF65-F5344CB8AC3E}">
        <p14:creationId xmlns:p14="http://schemas.microsoft.com/office/powerpoint/2010/main" val="7541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6E342-02FB-4F34-94C0-9CF8125F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036"/>
            <a:ext cx="5457371" cy="846292"/>
          </a:xfrm>
        </p:spPr>
        <p:txBody>
          <a:bodyPr>
            <a:normAutofit/>
          </a:bodyPr>
          <a:lstStyle/>
          <a:p>
            <a:r>
              <a:rPr lang="pt-BR" sz="4000" dirty="0"/>
              <a:t>Fecundidade/Natalidade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E07EC3-1E71-4C84-9B4E-CDE0FCA2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78" y="1698171"/>
            <a:ext cx="5223093" cy="490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Aprofundando a Transição demográfica, os indicadores de nascimentos seguem caindo:</a:t>
            </a:r>
          </a:p>
          <a:p>
            <a:endParaRPr lang="pt-BR" dirty="0"/>
          </a:p>
          <a:p>
            <a:r>
              <a:rPr lang="pt-BR" b="1" dirty="0"/>
              <a:t>Taxa de Fecundidade Total (TFT) </a:t>
            </a:r>
            <a:r>
              <a:rPr lang="pt-BR" dirty="0"/>
              <a:t>segue abaixo do nível de reposição (2,1 filhos por mulher) e tende a chegar a 1,8 em 2020.</a:t>
            </a:r>
          </a:p>
          <a:p>
            <a:r>
              <a:rPr lang="pt-BR" dirty="0"/>
              <a:t> </a:t>
            </a:r>
            <a:r>
              <a:rPr lang="pt-BR" b="1" dirty="0"/>
              <a:t>Taxa Bruta de Natalidade (TBT), </a:t>
            </a:r>
            <a:r>
              <a:rPr lang="pt-BR" dirty="0"/>
              <a:t>que expressa o número de nascimentos a cada mil habitantes, segue caindo. 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27BD09D0-86B2-4E12-8B11-36951D5D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3DF2A65-3AA5-4DCF-AF76-C3D845B3F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393000"/>
              </p:ext>
            </p:extLst>
          </p:nvPr>
        </p:nvGraphicFramePr>
        <p:xfrm>
          <a:off x="5646058" y="1"/>
          <a:ext cx="6545942" cy="673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3B67FCE-D76C-4ECC-ADB7-2FB84E846E12}"/>
              </a:ext>
            </a:extLst>
          </p:cNvPr>
          <p:cNvSpPr txBox="1"/>
          <p:nvPr/>
        </p:nvSpPr>
        <p:spPr>
          <a:xfrm>
            <a:off x="7536733" y="2429069"/>
            <a:ext cx="3077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A queda abrupta no ano 2016 chama a atenção: ela não era esperada e não é aderente às transições.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863A625-22DB-4A07-8EDA-5D43BC7B8934}"/>
              </a:ext>
            </a:extLst>
          </p:cNvPr>
          <p:cNvSpPr/>
          <p:nvPr/>
        </p:nvSpPr>
        <p:spPr>
          <a:xfrm>
            <a:off x="7536733" y="735309"/>
            <a:ext cx="1382296" cy="1358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7CDB51-7488-4072-AF4F-42DF6CB10E1E}"/>
              </a:ext>
            </a:extLst>
          </p:cNvPr>
          <p:cNvSpPr txBox="1"/>
          <p:nvPr/>
        </p:nvSpPr>
        <p:spPr>
          <a:xfrm>
            <a:off x="6492079" y="6427113"/>
            <a:ext cx="5197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Fonte: IBGE. Projeção da população do Brasil e Unidades da Federação por sexo e idade para o período 2010-2060- Revisão 2018 - DAGNINO (2019). Elaborado pelo autor.</a:t>
            </a:r>
          </a:p>
        </p:txBody>
      </p:sp>
    </p:spTree>
    <p:extLst>
      <p:ext uri="{BB962C8B-B14F-4D97-AF65-F5344CB8AC3E}">
        <p14:creationId xmlns:p14="http://schemas.microsoft.com/office/powerpoint/2010/main" val="26623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Chart bld="category"/>
        </p:bldSub>
      </p:bldGraphic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B58B-3141-47B1-8CB1-A77A07D7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69610"/>
          </a:xfrm>
        </p:spPr>
        <p:txBody>
          <a:bodyPr>
            <a:normAutofit/>
          </a:bodyPr>
          <a:lstStyle/>
          <a:p>
            <a:r>
              <a:rPr lang="pt-BR" sz="4800" dirty="0"/>
              <a:t>Causas da queda dos nascimentos em 2016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9E9A4-81DB-4A70-B1BB-C80CD5CD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1" y="2201577"/>
            <a:ext cx="11480800" cy="415689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2800" dirty="0"/>
              <a:t>Estudos da demógrafa Márcia Castro et al. (2018) mostram que este declínio está sendo causado por dois fatores:</a:t>
            </a:r>
          </a:p>
          <a:p>
            <a:pPr marL="0" indent="0">
              <a:buNone/>
            </a:pPr>
            <a:r>
              <a:rPr lang="pt-BR" sz="2800" dirty="0"/>
              <a:t>+ a redução na concepção, causada pela postergação da gravidez;</a:t>
            </a:r>
          </a:p>
          <a:p>
            <a:pPr marL="0" indent="0">
              <a:buNone/>
            </a:pPr>
            <a:r>
              <a:rPr lang="pt-BR" sz="2800" dirty="0"/>
              <a:t>+ a interrupção da gestação, relacionada a elevação do número de abortos.</a:t>
            </a:r>
          </a:p>
          <a:p>
            <a:endParaRPr lang="pt-BR" sz="2800" dirty="0"/>
          </a:p>
          <a:p>
            <a:pPr marL="812800" indent="0">
              <a:buNone/>
            </a:pPr>
            <a:endParaRPr lang="pt-BR" sz="2800" dirty="0"/>
          </a:p>
          <a:p>
            <a:pPr marL="812800" indent="0">
              <a:buNone/>
            </a:pPr>
            <a:r>
              <a:rPr lang="pt-BR" sz="2800" dirty="0"/>
              <a:t>Estes fenômenos parecem estar associados, segundo a pesquisa coordenada pela demógrafa, em maior ou menor grau, tanto à crise econômica brasileira iniciada em 2015, como também à epidemia de Zika vírus (ZIKV) – que estaria causando microcefalia e malformações fetais, impondo restrições a diversas mulheres grávidas ou que estavam desejando ter filhos.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93971B-A2B4-4183-A9F1-A4AA0B2D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14</a:t>
            </a:fld>
            <a:endParaRPr lang="pt-BR"/>
          </a:p>
        </p:txBody>
      </p:sp>
      <p:pic>
        <p:nvPicPr>
          <p:cNvPr id="1026" name="Picture 2" descr="Resultado de imagem para aedes">
            <a:extLst>
              <a:ext uri="{FF2B5EF4-FFF2-40B4-BE49-F238E27FC236}">
                <a16:creationId xmlns:a16="http://schemas.microsoft.com/office/drawing/2014/main" id="{46174B36-A1C8-46AF-8C02-A7DE2F79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34" y="5339584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6E342-02FB-4F34-94C0-9CF8125F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251036"/>
            <a:ext cx="4876801" cy="764964"/>
          </a:xfrm>
        </p:spPr>
        <p:txBody>
          <a:bodyPr>
            <a:normAutofit/>
          </a:bodyPr>
          <a:lstStyle/>
          <a:p>
            <a:r>
              <a:rPr lang="pt-BR" sz="4000" b="1" dirty="0"/>
              <a:t>Mortalidade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2E35E6F-0CAD-48B1-80C4-649974B76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016000"/>
            <a:ext cx="11171537" cy="5590965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A Taxa Bruta de Mortalidade (TBM), que começou a cair na década de 1930, atingiu o mínimo histórico em 2012 com 6 mortes por mil habitantes. </a:t>
            </a:r>
          </a:p>
          <a:p>
            <a:pPr marL="0" indent="0">
              <a:buNone/>
            </a:pPr>
            <a:r>
              <a:rPr lang="pt-BR" dirty="0"/>
              <a:t>A partir desse ponto a TBM está aumentando como consequência da elevação do peso dos idosos na população.</a:t>
            </a:r>
          </a:p>
          <a:p>
            <a:pPr marL="0" indent="0">
              <a:buNone/>
            </a:pPr>
            <a:r>
              <a:rPr lang="pt-BR" dirty="0"/>
              <a:t>Mas, isso não significa que os idosos viverão menos. </a:t>
            </a:r>
          </a:p>
          <a:p>
            <a:pPr marL="365125" indent="0">
              <a:buNone/>
            </a:pPr>
            <a:endParaRPr lang="pt-BR" dirty="0"/>
          </a:p>
          <a:p>
            <a:pPr marL="365125" indent="0">
              <a:buNone/>
            </a:pPr>
            <a:endParaRPr lang="pt-BR" dirty="0"/>
          </a:p>
          <a:p>
            <a:pPr marL="365125" indent="0">
              <a:buNone/>
            </a:pPr>
            <a:endParaRPr lang="pt-BR" dirty="0"/>
          </a:p>
          <a:p>
            <a:pPr marL="365125" indent="0">
              <a:buNone/>
            </a:pPr>
            <a:r>
              <a:rPr lang="pt-BR" dirty="0"/>
              <a:t>Pelo contrário, a Esperança de vida ao nascer continuará crescendo: </a:t>
            </a:r>
            <a:r>
              <a:rPr lang="pt-BR" b="1" dirty="0"/>
              <a:t>quem nascer em 2020 viverá em média até os 77 anos, isso corresponde a quatro anos a mais do que um nascido em 2010</a:t>
            </a:r>
            <a:r>
              <a:rPr lang="pt-BR" dirty="0"/>
              <a:t>.</a:t>
            </a:r>
          </a:p>
          <a:p>
            <a:pPr marL="266700" indent="0">
              <a:buNone/>
            </a:pPr>
            <a:r>
              <a:rPr lang="pt-BR" dirty="0"/>
              <a:t>A Taxa de Mortalidade Infantil (TMI) – que representa a morte de crianças menores de um ano de idade e resume as condições de vida da população –, seguirá caindo, mas dessa vez não deverá haver crescimento posterior.</a:t>
            </a:r>
          </a:p>
          <a:p>
            <a:pPr marL="266700" indent="0">
              <a:buNone/>
            </a:pPr>
            <a:r>
              <a:rPr lang="pt-BR" dirty="0"/>
              <a:t>A TMI cairá de 17 crianças mortas por 1.000 nascidos vivos em 2010 para 12 em 2020. </a:t>
            </a:r>
          </a:p>
          <a:p>
            <a:pPr marL="266700" indent="0">
              <a:buNone/>
            </a:pPr>
            <a:r>
              <a:rPr lang="pt-BR" dirty="0"/>
              <a:t>Assim, associada à </a:t>
            </a:r>
            <a:r>
              <a:rPr lang="pt-BR" b="1" dirty="0"/>
              <a:t>transição epidemiológica </a:t>
            </a:r>
            <a:r>
              <a:rPr lang="pt-BR" dirty="0"/>
              <a:t>e os ganhos adquiridos ao longo dos anos em saúde, saneamento e educação, sobretudo nas áreas onde houve intensa </a:t>
            </a:r>
            <a:r>
              <a:rPr lang="pt-BR" b="1" dirty="0"/>
              <a:t>transição urbana</a:t>
            </a:r>
            <a:r>
              <a:rPr lang="pt-BR" dirty="0"/>
              <a:t>, a TBM contém cada vez menos crianças.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ECB658-5451-4D20-BCDE-52A9B276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4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B58B-3141-47B1-8CB1-A77A07D7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95" y="209247"/>
            <a:ext cx="10772775" cy="792238"/>
          </a:xfrm>
        </p:spPr>
        <p:txBody>
          <a:bodyPr>
            <a:normAutofit fontScale="90000"/>
          </a:bodyPr>
          <a:lstStyle/>
          <a:p>
            <a:r>
              <a:rPr lang="pt-BR" dirty="0"/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9E9A4-81DB-4A70-B1BB-C80CD5CD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06" y="1001485"/>
            <a:ext cx="11760987" cy="5126015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pt-BR" dirty="0"/>
              <a:t>A população brasileira, depois de vivenciar as </a:t>
            </a:r>
            <a:r>
              <a:rPr lang="pt-BR" b="1" dirty="0"/>
              <a:t>transições demográfica, urbana e epidemiológica </a:t>
            </a:r>
            <a:r>
              <a:rPr lang="pt-BR" dirty="0"/>
              <a:t>e experimentar a intensa relação destas com as dinâmicas sociais, econômicas e ambientais dificilmente repetirá as elevadas taxas de crescimento verificadas entre as décadas de 1950 e 1970.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179388" indent="0">
              <a:buNone/>
            </a:pPr>
            <a:r>
              <a:rPr lang="pt-BR" dirty="0"/>
              <a:t>Se no passado o que assustava era o </a:t>
            </a:r>
            <a:r>
              <a:rPr lang="pt-BR" b="1" dirty="0"/>
              <a:t>fantasma da explosão demográfica</a:t>
            </a:r>
            <a:r>
              <a:rPr lang="pt-BR" dirty="0"/>
              <a:t>, agora está na hora de temer o </a:t>
            </a:r>
            <a:r>
              <a:rPr lang="pt-BR" b="1" dirty="0"/>
              <a:t>envelhecimento da estrutura etária e do fim do dividendo demográfico</a:t>
            </a:r>
            <a:r>
              <a:rPr lang="pt-BR" dirty="0"/>
              <a:t>, no qual os idosos e as crianças superam a porção da população potencialmente economicamente ativa.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66700" indent="0">
              <a:buNone/>
            </a:pPr>
            <a:r>
              <a:rPr lang="pt-BR" b="1" dirty="0"/>
              <a:t>Um país menos populoso e mais envelhecido como consequência das transições já era antecipado pelos demógrafos há 35 anos </a:t>
            </a:r>
            <a:r>
              <a:rPr lang="pt-BR" dirty="0"/>
              <a:t>e é triste perceber que poucos formuladores de políticas procuraram considerar os efeitos das transições nas políticas sociais, econômicas e previdenciárias (TURRA, 2018, p. 284).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D02E81-20E0-4B16-A046-F5D69DC4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1723" y="5460961"/>
            <a:ext cx="2926080" cy="1397039"/>
          </a:xfrm>
        </p:spPr>
        <p:txBody>
          <a:bodyPr/>
          <a:lstStyle/>
          <a:p>
            <a:fld id="{E94585AE-02FA-47F5-A19E-11A9274A140F}" type="slidenum">
              <a:rPr lang="pt-BR" sz="4400" smtClean="0"/>
              <a:t>16</a:t>
            </a:fld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5315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B58B-3141-47B1-8CB1-A77A07D7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9E9A4-81DB-4A70-B1BB-C80CD5CD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301239"/>
            <a:ext cx="11563350" cy="4100409"/>
          </a:xfrm>
        </p:spPr>
        <p:txBody>
          <a:bodyPr numCol="3">
            <a:normAutofit fontScale="92500" lnSpcReduction="20000"/>
          </a:bodyPr>
          <a:lstStyle/>
          <a:p>
            <a:r>
              <a:rPr lang="pt-BR" sz="2000" dirty="0"/>
              <a:t>CARMO, R.; CAMARGO, K. Dinâmica Demográfica Brasileira Recente: padrões regionais de diferenciação. Rio de Janeiro: IPEA, 2018.</a:t>
            </a:r>
          </a:p>
          <a:p>
            <a:r>
              <a:rPr lang="pt-BR" sz="2000" dirty="0"/>
              <a:t>CASTRO, M.; HAN, Q.; CARVALHO, L.; VICTORA, C.; FRANÇA, G. </a:t>
            </a:r>
            <a:r>
              <a:rPr lang="pt-BR" sz="2000" dirty="0" err="1"/>
              <a:t>Implications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Zika </a:t>
            </a:r>
            <a:r>
              <a:rPr lang="pt-BR" sz="2000" dirty="0" err="1"/>
              <a:t>virus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congenital Zika </a:t>
            </a:r>
            <a:r>
              <a:rPr lang="pt-BR" sz="2000" dirty="0" err="1"/>
              <a:t>syndrome</a:t>
            </a:r>
            <a:r>
              <a:rPr lang="pt-BR" sz="2000" dirty="0"/>
              <a:t> for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number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live</a:t>
            </a:r>
            <a:r>
              <a:rPr lang="pt-BR" sz="2000" dirty="0"/>
              <a:t> </a:t>
            </a:r>
            <a:r>
              <a:rPr lang="pt-BR" sz="2000" dirty="0" err="1"/>
              <a:t>births</a:t>
            </a:r>
            <a:r>
              <a:rPr lang="pt-BR" sz="2000" dirty="0"/>
              <a:t> in </a:t>
            </a:r>
            <a:r>
              <a:rPr lang="pt-BR" sz="2000" dirty="0" err="1"/>
              <a:t>Brazil</a:t>
            </a:r>
            <a:r>
              <a:rPr lang="pt-BR" sz="2000" dirty="0"/>
              <a:t>. </a:t>
            </a:r>
            <a:r>
              <a:rPr lang="pt-BR" sz="2000" dirty="0" err="1"/>
              <a:t>Proceedings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National</a:t>
            </a:r>
            <a:r>
              <a:rPr lang="pt-BR" sz="2000" dirty="0"/>
              <a:t> </a:t>
            </a:r>
            <a:r>
              <a:rPr lang="pt-BR" sz="2000" dirty="0" err="1"/>
              <a:t>Academy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Sciences</a:t>
            </a:r>
            <a:r>
              <a:rPr lang="pt-BR" sz="2000" dirty="0"/>
              <a:t>, v. 115, n. 24, p. 6177-6182, 2018.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DAGNINO, R. Dinâmica demográfica e indicadores socioeconômicos em escala intramunicipal: Municípios de Altamira e São Félix do Xingu, Estado do Pará, entre 2000 e 2010. Tese (Doutorado em Demografia) – Universidade Estadual de Campinas, Instituto de Filosofia e Ciências Humanas. Campinas: UNICAMP, 2014.</a:t>
            </a:r>
          </a:p>
          <a:p>
            <a:r>
              <a:rPr lang="pt-BR" sz="2000" dirty="0"/>
              <a:t>DAGNINO, R. População: Elementos demográficos para compreender o Brasil e suas transições. Brasil em números, v. 27, 2019, p. 71-89. </a:t>
            </a:r>
            <a:r>
              <a:rPr lang="pt-BR" sz="2000" dirty="0">
                <a:hlinkClick r:id="rId2"/>
              </a:rPr>
              <a:t>http://bit.ly/Dagnino_Populacao2019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HOGAN, D.; MARANDOLA JR., E.; OJIMA, R. População e Ambiente: desafios à sustentabilidade. São Paulo: Edgard </a:t>
            </a:r>
            <a:r>
              <a:rPr lang="pt-BR" sz="2000" dirty="0" err="1"/>
              <a:t>Blucher</a:t>
            </a:r>
            <a:r>
              <a:rPr lang="pt-BR" sz="2000" dirty="0"/>
              <a:t>, 2010.</a:t>
            </a:r>
          </a:p>
          <a:p>
            <a:r>
              <a:rPr lang="pt-BR" sz="2000" dirty="0"/>
              <a:t>TURRA, C. Os ajustes inevitáveis da transição demográfica no Brasil. In: ANDRADE, M.; MOTTA e ALBUQUERQUE, E. (org.). Alternativas para uma crise de múltiplas dimensões. Belo Horizonte: CEDEPLAR - UFMG, 2018. 440 p.</a:t>
            </a:r>
          </a:p>
          <a:p>
            <a:r>
              <a:rPr lang="pt-BR" sz="2000" dirty="0"/>
              <a:t>WONG, L. População: A mutante dinâmica demográfica da população brasileira. Brasil em números, Rio de Janeiro, IBGE, v. 26, 2018, p. 70-89.	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24D142-08F6-4D21-BE05-2E9F3EA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3"/>
            <a:ext cx="2926080" cy="981588"/>
          </a:xfrm>
        </p:spPr>
        <p:txBody>
          <a:bodyPr/>
          <a:lstStyle/>
          <a:p>
            <a:fld id="{E94585AE-02FA-47F5-A19E-11A9274A140F}" type="slidenum">
              <a:rPr lang="pt-BR" sz="4400" smtClean="0"/>
              <a:t>17</a:t>
            </a:fld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781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9ED04-BC03-40E9-865C-3298D67F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877" y="2575669"/>
            <a:ext cx="6998945" cy="2569357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Apresentação baseada no texto:</a:t>
            </a:r>
            <a:br>
              <a:rPr lang="pt-BR" sz="4800" b="1" dirty="0">
                <a:solidFill>
                  <a:schemeClr val="bg1"/>
                </a:solidFill>
              </a:rPr>
            </a:br>
            <a:r>
              <a:rPr lang="pt-BR" sz="3100" b="1" dirty="0">
                <a:solidFill>
                  <a:schemeClr val="tx1">
                    <a:lumMod val="95000"/>
                  </a:schemeClr>
                </a:solidFill>
              </a:rPr>
              <a:t>DAGNINO, R. População: Elementos demográficos para compreender o Brasil e suas transições. Brasil em números, v. 27, 2019, p. 71-89. </a:t>
            </a:r>
            <a:r>
              <a:rPr lang="pt-BR" sz="3100" b="1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http://bit.ly/Dagnino_Populacao2019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C9FBF4-973D-4D7E-A766-1F87381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3"/>
            <a:ext cx="2926080" cy="981588"/>
          </a:xfrm>
        </p:spPr>
        <p:txBody>
          <a:bodyPr/>
          <a:lstStyle/>
          <a:p>
            <a:fld id="{E94585AE-02FA-47F5-A19E-11A9274A140F}" type="slidenum">
              <a:rPr lang="pt-BR" sz="4800" smtClean="0"/>
              <a:t>2</a:t>
            </a:fld>
            <a:endParaRPr lang="pt-BR" sz="4800" dirty="0"/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A69D3205-F113-4D55-AC9B-19643C307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/>
          <a:stretch/>
        </p:blipFill>
        <p:spPr>
          <a:xfrm>
            <a:off x="66099" y="0"/>
            <a:ext cx="4628014" cy="686441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9BEEE07-1E6D-43F8-BC1B-77BCFE4E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22" y="122767"/>
            <a:ext cx="2857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A19D8499-0DE0-4EAE-8F52-E44A88232894}"/>
              </a:ext>
            </a:extLst>
          </p:cNvPr>
          <p:cNvSpPr txBox="1">
            <a:spLocks/>
          </p:cNvSpPr>
          <p:nvPr/>
        </p:nvSpPr>
        <p:spPr>
          <a:xfrm>
            <a:off x="4728428" y="125785"/>
            <a:ext cx="4495607" cy="866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600" b="1" dirty="0">
                <a:solidFill>
                  <a:schemeClr val="tx2"/>
                </a:solidFill>
              </a:rPr>
              <a:t>XII Seminário Brasil em números</a:t>
            </a:r>
            <a:br>
              <a:rPr lang="pt-BR" sz="1600" b="1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15 de outubro de 2019</a:t>
            </a:r>
            <a:br>
              <a:rPr lang="pt-BR" sz="1600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Faculdade de Ciências Econômicas</a:t>
            </a:r>
            <a:br>
              <a:rPr lang="pt-BR" sz="1600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Universidade Federal do Rio Grande do Sul – UFRGS</a:t>
            </a:r>
          </a:p>
        </p:txBody>
      </p:sp>
    </p:spTree>
    <p:extLst>
      <p:ext uri="{BB962C8B-B14F-4D97-AF65-F5344CB8AC3E}">
        <p14:creationId xmlns:p14="http://schemas.microsoft.com/office/powerpoint/2010/main" val="113980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62B58E-6E94-4C51-87CE-BE5AAE5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3</a:t>
            </a:fld>
            <a:endParaRPr lang="pt-B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C7F8DB0-A5F5-4A58-AA4F-D4F53448D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208600"/>
              </p:ext>
            </p:extLst>
          </p:nvPr>
        </p:nvGraphicFramePr>
        <p:xfrm>
          <a:off x="667434" y="548640"/>
          <a:ext cx="11121292" cy="61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8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E0464A-62A6-498D-8FC3-DE962CD5C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E7E0464A-62A6-498D-8FC3-DE962CD5C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8D7B51-F275-4AED-AC78-DE6826B5A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98D7B51-F275-4AED-AC78-DE6826B5A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88B31-0141-407A-8C61-6CB2CAB2A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DD788B31-0141-407A-8C61-6CB2CAB2A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820DA-E007-4FDC-BEAE-99EB4B664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84D820DA-E007-4FDC-BEAE-99EB4B664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948780-86FA-48D5-8964-B3D23228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5948780-86FA-48D5-8964-B3D23228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1DF3BA-91FA-4C9D-9A5D-B6EFA808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AB1DF3BA-91FA-4C9D-9A5D-B6EFA808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771C9B-D610-4F15-86E8-174CF3195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2771C9B-D610-4F15-86E8-174CF3195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6592B4-B745-448B-BEAA-DF8AF5BF7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C6592B4-B745-448B-BEAA-DF8AF5BF7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82BD87-AC44-4C05-A816-0F9F39F8F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F482BD87-AC44-4C05-A816-0F9F39F8F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89EA97-E19A-4184-9303-951E01639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CD89EA97-E19A-4184-9303-951E01639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519732-01A4-4F6D-B794-674CA24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24519732-01A4-4F6D-B794-674CA248A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713" y="6496050"/>
            <a:ext cx="4223657" cy="36195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pt-BR" sz="1800" dirty="0"/>
              <a:t>(CARMO; CAMARGO, 2018; TURRA, 2018)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93A7E2EE-22C2-4B06-956F-1399A48F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4</a:t>
            </a:fld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4DFA409-E4F8-4007-A7F6-6EFF68FAB977}"/>
              </a:ext>
            </a:extLst>
          </p:cNvPr>
          <p:cNvSpPr txBox="1">
            <a:spLocks/>
          </p:cNvSpPr>
          <p:nvPr/>
        </p:nvSpPr>
        <p:spPr>
          <a:xfrm>
            <a:off x="719137" y="6162574"/>
            <a:ext cx="10753725" cy="3766185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FBEFF82-14D5-4847-8A9A-36608AD90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269197"/>
              </p:ext>
            </p:extLst>
          </p:nvPr>
        </p:nvGraphicFramePr>
        <p:xfrm>
          <a:off x="568494" y="260294"/>
          <a:ext cx="11242506" cy="623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4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1ECED3-D623-41B3-AABD-FC7563DD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91ECED3-D623-41B3-AABD-FC7563DD9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B7A2A6-0C9A-4C76-8499-348C1C7CB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0B7A2A6-0C9A-4C76-8499-348C1C7CB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1159E4-CC44-4782-81C4-E4236A41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E1159E4-CC44-4782-81C4-E4236A419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D9FF1F-85E1-4126-A7B2-66EF5084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BD9FF1F-85E1-4126-A7B2-66EF50844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97779-F668-4C6D-B871-F7169A210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BC97779-F668-4C6D-B871-F7169A210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67" y="1989693"/>
            <a:ext cx="4235349" cy="473178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/>
              <a:t>A dinâmica demográfica observada nas pirâmides etárias de 1991 a 2010 evidenciam mudanças na estrutura etária e na distribuição dos sexos: </a:t>
            </a:r>
          </a:p>
          <a:p>
            <a:r>
              <a:rPr lang="pt-BR" dirty="0"/>
              <a:t>A pirâmide deixa de ter uma base larga.</a:t>
            </a:r>
          </a:p>
          <a:p>
            <a:r>
              <a:rPr lang="pt-BR" dirty="0"/>
              <a:t>Diminui o peso relativo dos jovens e o envelhecimento da estrutura etária fica mais claro.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B5688DBA-42A8-412C-AC86-533B3458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406757-0F65-4E21-B811-E7A02DA4E3A8}"/>
              </a:ext>
            </a:extLst>
          </p:cNvPr>
          <p:cNvSpPr txBox="1"/>
          <p:nvPr/>
        </p:nvSpPr>
        <p:spPr>
          <a:xfrm>
            <a:off x="6822603" y="6273225"/>
            <a:ext cx="507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IBGE, Censos Demográficos 1991, 2000, 2010 – Brasil em números 2018 - (WONG, 2018)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AA5D22F-56AF-48CA-B817-AB784AC82BDA}"/>
              </a:ext>
            </a:extLst>
          </p:cNvPr>
          <p:cNvGrpSpPr/>
          <p:nvPr/>
        </p:nvGrpSpPr>
        <p:grpSpPr>
          <a:xfrm>
            <a:off x="5498565" y="2057468"/>
            <a:ext cx="6678807" cy="4022490"/>
            <a:chOff x="5203128" y="2057468"/>
            <a:chExt cx="6678807" cy="402249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2BF5CA1-3510-46F6-BCCE-3B350A4B1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267" b="7793"/>
            <a:stretch/>
          </p:blipFill>
          <p:spPr>
            <a:xfrm>
              <a:off x="6249724" y="2057468"/>
              <a:ext cx="5632211" cy="402249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8D25AD8-5C91-4451-ABCB-E90DC5F8A021}"/>
                </a:ext>
              </a:extLst>
            </p:cNvPr>
            <p:cNvSpPr txBox="1"/>
            <p:nvPr/>
          </p:nvSpPr>
          <p:spPr>
            <a:xfrm>
              <a:off x="5203128" y="2157731"/>
              <a:ext cx="11174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80 anos e mais </a:t>
              </a:r>
            </a:p>
            <a:p>
              <a:r>
                <a:rPr lang="pt-BR" sz="1200" dirty="0"/>
                <a:t>75 a 79 anos </a:t>
              </a:r>
            </a:p>
            <a:p>
              <a:r>
                <a:rPr lang="pt-BR" sz="1200" dirty="0"/>
                <a:t>70 a 74 anos </a:t>
              </a:r>
            </a:p>
            <a:p>
              <a:r>
                <a:rPr lang="pt-BR" sz="1200" dirty="0"/>
                <a:t>65 a 69 anos </a:t>
              </a:r>
            </a:p>
            <a:p>
              <a:r>
                <a:rPr lang="pt-BR" sz="1200" dirty="0"/>
                <a:t>60 a 64 anos </a:t>
              </a:r>
            </a:p>
            <a:p>
              <a:r>
                <a:rPr lang="pt-BR" sz="1200" dirty="0"/>
                <a:t>55 a 59 anos </a:t>
              </a:r>
            </a:p>
            <a:p>
              <a:r>
                <a:rPr lang="pt-BR" sz="1200" dirty="0"/>
                <a:t>50 a 54 anos </a:t>
              </a:r>
            </a:p>
            <a:p>
              <a:r>
                <a:rPr lang="pt-BR" sz="1200" dirty="0"/>
                <a:t>5 a 9  anos </a:t>
              </a:r>
            </a:p>
            <a:p>
              <a:r>
                <a:rPr lang="pt-BR" sz="1200" dirty="0"/>
                <a:t>45 a 49 anos </a:t>
              </a:r>
            </a:p>
            <a:p>
              <a:r>
                <a:rPr lang="pt-BR" sz="1200" dirty="0"/>
                <a:t>40 a 44 anos </a:t>
              </a:r>
            </a:p>
            <a:p>
              <a:r>
                <a:rPr lang="pt-BR" sz="1200" dirty="0"/>
                <a:t>35 a 39 anos </a:t>
              </a:r>
            </a:p>
            <a:p>
              <a:r>
                <a:rPr lang="pt-BR" sz="1200" dirty="0"/>
                <a:t>30 a 34 anos </a:t>
              </a:r>
            </a:p>
            <a:p>
              <a:r>
                <a:rPr lang="pt-BR" sz="1200" dirty="0"/>
                <a:t>25 a 29 anos </a:t>
              </a:r>
            </a:p>
            <a:p>
              <a:r>
                <a:rPr lang="pt-BR" sz="1200" dirty="0"/>
                <a:t>20 a 24 anos </a:t>
              </a:r>
            </a:p>
            <a:p>
              <a:r>
                <a:rPr lang="pt-BR" sz="1200" dirty="0"/>
                <a:t>15 a 19 anos </a:t>
              </a:r>
            </a:p>
            <a:p>
              <a:r>
                <a:rPr lang="pt-BR" sz="1200" dirty="0"/>
                <a:t>10 a 14 anos </a:t>
              </a:r>
            </a:p>
            <a:p>
              <a:r>
                <a:rPr lang="pt-BR" sz="1200" dirty="0"/>
                <a:t>0 a 4 anos </a:t>
              </a:r>
            </a:p>
            <a:p>
              <a:endParaRPr lang="pt-BR" sz="1200" dirty="0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DE984968-9C7F-47D2-B347-ED82D6B39A48}"/>
              </a:ext>
            </a:extLst>
          </p:cNvPr>
          <p:cNvSpPr/>
          <p:nvPr/>
        </p:nvSpPr>
        <p:spPr>
          <a:xfrm>
            <a:off x="6760690" y="1404699"/>
            <a:ext cx="477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MyriadPro-Bold"/>
              </a:rPr>
              <a:t>Composição relativa da população residente,</a:t>
            </a:r>
          </a:p>
          <a:p>
            <a:r>
              <a:rPr lang="pt-BR" dirty="0">
                <a:latin typeface="MyriadPro-Bold"/>
              </a:rPr>
              <a:t>por sexo e grupos de idade - 1991/2010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7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727D7E04-743A-41C9-AFE6-E44C6C129602}"/>
              </a:ext>
            </a:extLst>
          </p:cNvPr>
          <p:cNvGrpSpPr/>
          <p:nvPr/>
        </p:nvGrpSpPr>
        <p:grpSpPr>
          <a:xfrm>
            <a:off x="6502465" y="1779165"/>
            <a:ext cx="4542373" cy="4441881"/>
            <a:chOff x="8561193" y="1779165"/>
            <a:chExt cx="3417095" cy="3814763"/>
          </a:xfrm>
        </p:grpSpPr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C618D874-1F7B-4847-A3A8-8B25E72D089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961613"/>
                </p:ext>
              </p:extLst>
            </p:nvPr>
          </p:nvGraphicFramePr>
          <p:xfrm>
            <a:off x="8687398" y="1779165"/>
            <a:ext cx="3290890" cy="3762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CaixaDeTexto 6">
              <a:extLst>
                <a:ext uri="{FF2B5EF4-FFF2-40B4-BE49-F238E27FC236}">
                  <a16:creationId xmlns:a16="http://schemas.microsoft.com/office/drawing/2014/main" id="{520A762A-77A2-463B-AF9D-8C94D9C10D57}"/>
                </a:ext>
              </a:extLst>
            </p:cNvPr>
            <p:cNvSpPr txBox="1"/>
            <p:nvPr/>
          </p:nvSpPr>
          <p:spPr>
            <a:xfrm>
              <a:off x="8561193" y="5260553"/>
              <a:ext cx="345281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pp</a:t>
              </a:r>
            </a:p>
          </p:txBody>
        </p:sp>
        <p:sp>
          <p:nvSpPr>
            <p:cNvPr id="17" name="CaixaDeTexto 9">
              <a:extLst>
                <a:ext uri="{FF2B5EF4-FFF2-40B4-BE49-F238E27FC236}">
                  <a16:creationId xmlns:a16="http://schemas.microsoft.com/office/drawing/2014/main" id="{984CD65F-37A9-4223-B527-9FFDDBB6E987}"/>
                </a:ext>
              </a:extLst>
            </p:cNvPr>
            <p:cNvSpPr txBox="1"/>
            <p:nvPr/>
          </p:nvSpPr>
          <p:spPr>
            <a:xfrm>
              <a:off x="10759086" y="2362572"/>
              <a:ext cx="990600" cy="6334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5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</a:t>
              </a:r>
              <a:endPara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CaixaDeTexto 10">
              <a:extLst>
                <a:ext uri="{FF2B5EF4-FFF2-40B4-BE49-F238E27FC236}">
                  <a16:creationId xmlns:a16="http://schemas.microsoft.com/office/drawing/2014/main" id="{BDCFD24A-8445-49AD-A971-DEDDE98B535D}"/>
                </a:ext>
              </a:extLst>
            </p:cNvPr>
            <p:cNvSpPr txBox="1"/>
            <p:nvPr/>
          </p:nvSpPr>
          <p:spPr>
            <a:xfrm>
              <a:off x="8946956" y="2264941"/>
              <a:ext cx="990600" cy="99536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6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endParaRPr lang="pt-BR" sz="5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1" y="0"/>
            <a:ext cx="2801866" cy="866142"/>
          </a:xfrm>
        </p:spPr>
        <p:txBody>
          <a:bodyPr>
            <a:normAutofit/>
          </a:bodyPr>
          <a:lstStyle/>
          <a:p>
            <a:r>
              <a:rPr lang="pt-BR" sz="4400" dirty="0"/>
              <a:t>Estrutura</a:t>
            </a:r>
          </a:p>
        </p:txBody>
      </p:sp>
      <p:sp>
        <p:nvSpPr>
          <p:cNvPr id="24" name="Espaço Reservado para Conteúdo 23">
            <a:extLst>
              <a:ext uri="{FF2B5EF4-FFF2-40B4-BE49-F238E27FC236}">
                <a16:creationId xmlns:a16="http://schemas.microsoft.com/office/drawing/2014/main" id="{8571896A-051E-414A-B7E1-3034A4F42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" name="Espaço Reservado para Número de Slide 24">
            <a:extLst>
              <a:ext uri="{FF2B5EF4-FFF2-40B4-BE49-F238E27FC236}">
                <a16:creationId xmlns:a16="http://schemas.microsoft.com/office/drawing/2014/main" id="{6593EBAC-7767-4AC4-8E4D-789990DB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6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406757-0F65-4E21-B811-E7A02DA4E3A8}"/>
              </a:ext>
            </a:extLst>
          </p:cNvPr>
          <p:cNvSpPr txBox="1"/>
          <p:nvPr/>
        </p:nvSpPr>
        <p:spPr>
          <a:xfrm>
            <a:off x="3428075" y="6419918"/>
            <a:ext cx="721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Fonte: IBGE, Censos Demográficos 1991, 2000, 2010. Elaborado pelo autor.</a:t>
            </a:r>
          </a:p>
        </p:txBody>
      </p:sp>
      <p:sp>
        <p:nvSpPr>
          <p:cNvPr id="16" name="CaixaDeTexto 8">
            <a:extLst>
              <a:ext uri="{FF2B5EF4-FFF2-40B4-BE49-F238E27FC236}">
                <a16:creationId xmlns:a16="http://schemas.microsoft.com/office/drawing/2014/main" id="{491283EF-5974-4299-8655-A658BEAB30CE}"/>
              </a:ext>
            </a:extLst>
          </p:cNvPr>
          <p:cNvSpPr txBox="1"/>
          <p:nvPr/>
        </p:nvSpPr>
        <p:spPr>
          <a:xfrm>
            <a:off x="6007165" y="1733827"/>
            <a:ext cx="990600" cy="6334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Grupos</a:t>
            </a:r>
          </a:p>
          <a:p>
            <a:pPr algn="ctr"/>
            <a:r>
              <a:rPr lang="pt-BR" sz="9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</a:t>
            </a:r>
          </a:p>
          <a:p>
            <a:pPr algn="ctr"/>
            <a:r>
              <a:rPr lang="pt-BR" sz="90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idade</a:t>
            </a: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07AC9B0-702B-4C07-A0FF-2AB76D627DCC}"/>
              </a:ext>
            </a:extLst>
          </p:cNvPr>
          <p:cNvGrpSpPr/>
          <p:nvPr/>
        </p:nvGrpSpPr>
        <p:grpSpPr>
          <a:xfrm>
            <a:off x="1585164" y="1748209"/>
            <a:ext cx="5321062" cy="4450199"/>
            <a:chOff x="4751193" y="1748209"/>
            <a:chExt cx="4002880" cy="3821907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8CFCC094-AD15-4C30-89FE-675C8D284F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7010978"/>
                </p:ext>
              </p:extLst>
            </p:nvPr>
          </p:nvGraphicFramePr>
          <p:xfrm>
            <a:off x="4932167" y="1748209"/>
            <a:ext cx="3821906" cy="3781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aixaDeTexto 7">
              <a:extLst>
                <a:ext uri="{FF2B5EF4-FFF2-40B4-BE49-F238E27FC236}">
                  <a16:creationId xmlns:a16="http://schemas.microsoft.com/office/drawing/2014/main" id="{775FDB03-F3F7-4D03-855B-146C7C4CB82F}"/>
                </a:ext>
              </a:extLst>
            </p:cNvPr>
            <p:cNvSpPr txBox="1"/>
            <p:nvPr/>
          </p:nvSpPr>
          <p:spPr>
            <a:xfrm>
              <a:off x="4751193" y="5236741"/>
              <a:ext cx="369094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pp</a:t>
              </a:r>
            </a:p>
          </p:txBody>
        </p:sp>
        <p:sp>
          <p:nvSpPr>
            <p:cNvPr id="19" name="CaixaDeTexto 11">
              <a:extLst>
                <a:ext uri="{FF2B5EF4-FFF2-40B4-BE49-F238E27FC236}">
                  <a16:creationId xmlns:a16="http://schemas.microsoft.com/office/drawing/2014/main" id="{FD4EC0E4-7F7F-4F49-B230-F8D1B23D6A60}"/>
                </a:ext>
              </a:extLst>
            </p:cNvPr>
            <p:cNvSpPr txBox="1"/>
            <p:nvPr/>
          </p:nvSpPr>
          <p:spPr>
            <a:xfrm>
              <a:off x="5170293" y="2322091"/>
              <a:ext cx="990600" cy="99536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6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endParaRPr lang="pt-BR" sz="5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CaixaDeTexto 12">
              <a:extLst>
                <a:ext uri="{FF2B5EF4-FFF2-40B4-BE49-F238E27FC236}">
                  <a16:creationId xmlns:a16="http://schemas.microsoft.com/office/drawing/2014/main" id="{4914D29B-38D8-4B07-AF09-2E23044F8F9C}"/>
                </a:ext>
              </a:extLst>
            </p:cNvPr>
            <p:cNvSpPr txBox="1"/>
            <p:nvPr/>
          </p:nvSpPr>
          <p:spPr>
            <a:xfrm>
              <a:off x="6982424" y="2419722"/>
              <a:ext cx="990600" cy="6334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5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</a:t>
              </a:r>
              <a:endParaRPr lang="pt-BR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1" name="CaixaDeTexto 5">
            <a:extLst>
              <a:ext uri="{FF2B5EF4-FFF2-40B4-BE49-F238E27FC236}">
                <a16:creationId xmlns:a16="http://schemas.microsoft.com/office/drawing/2014/main" id="{BA87FB46-B9CE-43B6-8C04-143CF385CFA4}"/>
              </a:ext>
            </a:extLst>
          </p:cNvPr>
          <p:cNvSpPr txBox="1"/>
          <p:nvPr/>
        </p:nvSpPr>
        <p:spPr>
          <a:xfrm>
            <a:off x="1773447" y="865977"/>
            <a:ext cx="9331021" cy="5729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Brasil: Variação da população por sexo e grupos de idade 2000/2010</a:t>
            </a:r>
          </a:p>
          <a:p>
            <a:pPr algn="ctr"/>
            <a:r>
              <a:rPr lang="pt-BR" sz="2400" dirty="0"/>
              <a:t>(em pontos percentuais)</a:t>
            </a:r>
          </a:p>
        </p:txBody>
      </p:sp>
    </p:spTree>
    <p:extLst>
      <p:ext uri="{BB962C8B-B14F-4D97-AF65-F5344CB8AC3E}">
        <p14:creationId xmlns:p14="http://schemas.microsoft.com/office/powerpoint/2010/main" val="26724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0" y="37525"/>
            <a:ext cx="10919999" cy="914448"/>
          </a:xfrm>
        </p:spPr>
        <p:txBody>
          <a:bodyPr>
            <a:normAutofit/>
          </a:bodyPr>
          <a:lstStyle/>
          <a:p>
            <a:r>
              <a:rPr lang="pt-BR" sz="3600" dirty="0"/>
              <a:t>Projeções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280"/>
            <a:ext cx="5431311" cy="5760720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pt-BR" sz="1800" b="1" dirty="0"/>
              <a:t>Envelhecimento demográfico:</a:t>
            </a:r>
          </a:p>
          <a:p>
            <a:pPr marL="0" indent="0">
              <a:buNone/>
            </a:pPr>
            <a:r>
              <a:rPr lang="pt-BR" sz="1800" dirty="0"/>
              <a:t>Diminuição do número de crianças e jovens e aumento do peso relativo dos idosos, sobretudo de mulheres, que possuem expectativa de vida mais elevada do que os homens. </a:t>
            </a:r>
          </a:p>
          <a:p>
            <a:pPr marL="0" indent="0">
              <a:buNone/>
            </a:pPr>
            <a:r>
              <a:rPr lang="pt-BR" sz="1800" dirty="0"/>
              <a:t>Dessa forma o envelhecimento demográfico avançará rapidamente. 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800" b="1" dirty="0"/>
              <a:t>Bônus demográfico: </a:t>
            </a:r>
          </a:p>
          <a:p>
            <a:pPr marL="258763" indent="0">
              <a:buNone/>
            </a:pPr>
            <a:r>
              <a:rPr lang="pt-BR" sz="1800" dirty="0"/>
              <a:t>Atualmente, a quantidade de adultos (entre 15 e 59 anos de idade) supera os jovens (0 a 14 anos) e os idosos (60 anos e mais); a esta relação se dá o nome de bônus demográfico ou dividendo demográfico</a:t>
            </a:r>
            <a:r>
              <a:rPr lang="pt-BR" sz="1200" dirty="0"/>
              <a:t>. </a:t>
            </a:r>
            <a:endParaRPr lang="pt-BR" sz="1800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800" b="1" dirty="0"/>
              <a:t>Janela de oportunidade:</a:t>
            </a:r>
          </a:p>
          <a:p>
            <a:pPr marL="179388" indent="0">
              <a:buNone/>
            </a:pPr>
            <a:r>
              <a:rPr lang="pt-BR" sz="1800" dirty="0"/>
              <a:t>Conjuntura propícia para que os adultos gerem a renda necessária para sustentar as crianças e os idosos. Mas essa sustentação depende da inserção dos adultos na economia, através da geração de trabalho, emprego e renda, que não são fatores demográficos.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CC14F89-D563-4796-9CB3-8726EAEB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A530E0-C459-403F-8663-CF6F66E1B38E}"/>
              </a:ext>
            </a:extLst>
          </p:cNvPr>
          <p:cNvSpPr txBox="1"/>
          <p:nvPr/>
        </p:nvSpPr>
        <p:spPr>
          <a:xfrm>
            <a:off x="6233160" y="6334780"/>
            <a:ext cx="577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IBGE, Censo Demográfico 2000 e Projeção da População do Brasil por Sexo e Idade, Revisão 2018  – Brasil em números 2019 – (DAGNINO, 2019)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5509544-35DA-4922-A6AD-857554014412}"/>
              </a:ext>
            </a:extLst>
          </p:cNvPr>
          <p:cNvSpPr/>
          <p:nvPr/>
        </p:nvSpPr>
        <p:spPr>
          <a:xfrm>
            <a:off x="6760690" y="1404699"/>
            <a:ext cx="525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MyriadPro-Bold"/>
              </a:rPr>
              <a:t>Composição relativa da população residente,</a:t>
            </a:r>
          </a:p>
          <a:p>
            <a:r>
              <a:rPr lang="pt-BR" dirty="0">
                <a:latin typeface="MyriadPro-Bold"/>
              </a:rPr>
              <a:t>por sexo e grupos de idade – 2000 e 2020 (projeções)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8CAF60-72A8-4CC2-8286-65270F24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1394" y="1980903"/>
            <a:ext cx="5572125" cy="43624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E37971C-5ED4-46A0-B94D-D4A8FC347D4C}"/>
              </a:ext>
            </a:extLst>
          </p:cNvPr>
          <p:cNvSpPr txBox="1"/>
          <p:nvPr/>
        </p:nvSpPr>
        <p:spPr>
          <a:xfrm>
            <a:off x="5498565" y="2157731"/>
            <a:ext cx="126212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 anos e mais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 a 79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 a 74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 a 69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 a 64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 a 59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 a 54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a 9 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 a 49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a 44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a 39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a 34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 a 29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 a 24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a 19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a 14 anos </a:t>
            </a:r>
          </a:p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a 4 anos </a:t>
            </a:r>
          </a:p>
        </p:txBody>
      </p:sp>
    </p:spTree>
    <p:extLst>
      <p:ext uri="{BB962C8B-B14F-4D97-AF65-F5344CB8AC3E}">
        <p14:creationId xmlns:p14="http://schemas.microsoft.com/office/powerpoint/2010/main" val="11686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47" y="1800666"/>
            <a:ext cx="3737811" cy="4808682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Em 2010 a população havia chegado aos 190 milhões de habitantes, com cerca de 80% vivendo em áreas urbanas.</a:t>
            </a:r>
          </a:p>
          <a:p>
            <a:pPr marL="0" indent="0">
              <a:buNone/>
            </a:pPr>
            <a:r>
              <a:rPr lang="pt-BR" b="1" dirty="0"/>
              <a:t>Brasil está entre os países com maior dimensão demográfica e entre os mais urbanizados do planeta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A tendência colocada pelas projeções indica que a população crescerá cada vez mais lentamente chegando ao máximo de 233 milhões em 2047.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9F4156-3C03-447C-BA5B-25B11393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07D9F96-1748-4173-B96E-78C4E09DD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396269"/>
              </p:ext>
            </p:extLst>
          </p:nvPr>
        </p:nvGraphicFramePr>
        <p:xfrm>
          <a:off x="4251158" y="1299411"/>
          <a:ext cx="7283618" cy="501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CE8A63C-801C-4904-BDDF-747976E7D88D}"/>
              </a:ext>
            </a:extLst>
          </p:cNvPr>
          <p:cNvSpPr txBox="1"/>
          <p:nvPr/>
        </p:nvSpPr>
        <p:spPr>
          <a:xfrm>
            <a:off x="9272839" y="682301"/>
            <a:ext cx="215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Máx. 233 milhões</a:t>
            </a:r>
          </a:p>
          <a:p>
            <a:r>
              <a:rPr lang="pt-BR" dirty="0"/>
              <a:t>Ano: 2047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256C62-94B6-4EE1-A87B-B5F616038B4E}"/>
              </a:ext>
            </a:extLst>
          </p:cNvPr>
          <p:cNvSpPr txBox="1"/>
          <p:nvPr/>
        </p:nvSpPr>
        <p:spPr>
          <a:xfrm>
            <a:off x="4678680" y="6424682"/>
            <a:ext cx="685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Fonte: IBGE, Censo Demográfico 2000 e Projeção da População do Brasil por Sexo e Idade, Revisão 2018  – Brasil em números 2019 - DAGNINO (2019). Elaborado pelo autor.</a:t>
            </a:r>
          </a:p>
        </p:txBody>
      </p:sp>
    </p:spTree>
    <p:extLst>
      <p:ext uri="{BB962C8B-B14F-4D97-AF65-F5344CB8AC3E}">
        <p14:creationId xmlns:p14="http://schemas.microsoft.com/office/powerpoint/2010/main" val="20905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B33E-0883-48AA-8936-2C68FF79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95" y="136525"/>
            <a:ext cx="10515600" cy="788262"/>
          </a:xfrm>
        </p:spPr>
        <p:txBody>
          <a:bodyPr>
            <a:normAutofit fontScale="90000"/>
          </a:bodyPr>
          <a:lstStyle/>
          <a:p>
            <a:r>
              <a:rPr lang="pt-BR" dirty="0"/>
              <a:t>Transição urbana e resistência rural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78CE4-6749-4B62-BD83-C050B67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3" y="1083211"/>
            <a:ext cx="11621031" cy="5638263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pt-BR" dirty="0"/>
              <a:t>Na última década, os maiores incrementos de população urbana ocorreram nas </a:t>
            </a:r>
            <a:r>
              <a:rPr lang="pt-BR" b="1" dirty="0"/>
              <a:t>regiões metropolitanas</a:t>
            </a:r>
            <a:r>
              <a:rPr lang="pt-BR" dirty="0"/>
              <a:t>, sobretudo na megalópole São Paulo/Rio de Janeiro.</a:t>
            </a:r>
          </a:p>
          <a:p>
            <a:pPr marL="0" indent="0">
              <a:buNone/>
            </a:pPr>
            <a:r>
              <a:rPr lang="pt-BR" dirty="0"/>
              <a:t>Mas chama a atenção o crescimento das </a:t>
            </a:r>
            <a:r>
              <a:rPr lang="pt-BR" b="1" dirty="0"/>
              <a:t>cidades pequenas e médias </a:t>
            </a:r>
            <a:r>
              <a:rPr lang="pt-BR" dirty="0"/>
              <a:t>do Brasil, bem como as dinâmicas no interior do país.</a:t>
            </a:r>
          </a:p>
          <a:p>
            <a:pPr marL="258763" indent="0">
              <a:buNone/>
            </a:pPr>
            <a:endParaRPr lang="pt-BR" dirty="0"/>
          </a:p>
          <a:p>
            <a:pPr marL="258763" indent="0">
              <a:buNone/>
            </a:pPr>
            <a:endParaRPr lang="pt-BR" dirty="0"/>
          </a:p>
          <a:p>
            <a:pPr marL="258763" indent="0">
              <a:buNone/>
            </a:pPr>
            <a:endParaRPr lang="pt-BR" dirty="0"/>
          </a:p>
          <a:p>
            <a:pPr marL="258763" indent="0">
              <a:buNone/>
            </a:pPr>
            <a:endParaRPr lang="pt-BR" dirty="0"/>
          </a:p>
          <a:p>
            <a:pPr marL="258763" indent="0">
              <a:buNone/>
            </a:pPr>
            <a:r>
              <a:rPr lang="pt-BR" dirty="0"/>
              <a:t>Apesar do crescimento urbano, a população rural não deixa de existir.</a:t>
            </a:r>
          </a:p>
          <a:p>
            <a:pPr marL="258763" indent="0">
              <a:buNone/>
            </a:pPr>
            <a:r>
              <a:rPr lang="pt-BR" dirty="0"/>
              <a:t>Em 2010, a população rural somava quase 30 milhões de pessoas (maior do que a população de muitos países) dos quais 18 milhões estacam nas regiões Norte e Nordeste, o que equivale a 62% de toda a população rural brasileira.</a:t>
            </a:r>
          </a:p>
          <a:p>
            <a:pPr marL="258763" indent="0">
              <a:buNone/>
            </a:pPr>
            <a:r>
              <a:rPr lang="pt-BR" dirty="0"/>
              <a:t> </a:t>
            </a:r>
          </a:p>
          <a:p>
            <a:pPr marL="179388" indent="0">
              <a:buNone/>
            </a:pPr>
            <a:endParaRPr lang="pt-BR" dirty="0"/>
          </a:p>
          <a:p>
            <a:pPr marL="179388" indent="0">
              <a:buNone/>
            </a:pPr>
            <a:endParaRPr lang="pt-BR" dirty="0"/>
          </a:p>
          <a:p>
            <a:pPr marL="179388" indent="0">
              <a:buNone/>
            </a:pPr>
            <a:r>
              <a:rPr lang="pt-BR" dirty="0"/>
              <a:t>Ainda que a população rural seja expressiva, a região Norte e Nordeste também experimentou crescimento da urbanização nas últimas décadas.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A13CDB-66A1-49A6-9FA8-CB707CAB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85AE-02FA-47F5-A19E-11A9274A140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2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683</TotalTime>
  <Words>2251</Words>
  <Application>Microsoft Office PowerPoint</Application>
  <PresentationFormat>Widescreen</PresentationFormat>
  <Paragraphs>222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MyriadPro-Bold</vt:lpstr>
      <vt:lpstr>Metropolitano</vt:lpstr>
      <vt:lpstr>População:  Elementos demográficos para compreender o Brasil e suas transições </vt:lpstr>
      <vt:lpstr>Apresentação baseada no texto: DAGNINO, R. População: Elementos demográficos para compreender o Brasil e suas transições. Brasil em números, v. 27, 2019, p. 71-89. http://bit.ly/Dagnino_Populacao2019</vt:lpstr>
      <vt:lpstr>Objetivos</vt:lpstr>
      <vt:lpstr>Apresentação do PowerPoint</vt:lpstr>
      <vt:lpstr>Estrutura</vt:lpstr>
      <vt:lpstr>Estrutura</vt:lpstr>
      <vt:lpstr>Projeções</vt:lpstr>
      <vt:lpstr>Dimensão</vt:lpstr>
      <vt:lpstr>Transição urbana e resistência rural</vt:lpstr>
      <vt:lpstr>Distribuição espacial</vt:lpstr>
      <vt:lpstr>Região Norte:  Amazônia e a floresta urbanizada  </vt:lpstr>
      <vt:lpstr>Diversidades regionais e a questão amazônica</vt:lpstr>
      <vt:lpstr>Fecundidade/Natalidade</vt:lpstr>
      <vt:lpstr>Causas da queda dos nascimentos em 2016</vt:lpstr>
      <vt:lpstr>Mortalidade</vt:lpstr>
      <vt:lpstr>Considerações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População:  Elementos demográficos para compreender o Brasil e suas transições </dc:title>
  <dc:creator>Ricardo Dagnino</dc:creator>
  <cp:lastModifiedBy>Ricardo Dagnino</cp:lastModifiedBy>
  <cp:revision>82</cp:revision>
  <dcterms:created xsi:type="dcterms:W3CDTF">2019-10-14T19:48:57Z</dcterms:created>
  <dcterms:modified xsi:type="dcterms:W3CDTF">2019-11-12T21:39:37Z</dcterms:modified>
</cp:coreProperties>
</file>